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5" r:id="rId2"/>
  </p:sldMasterIdLst>
  <p:notesMasterIdLst>
    <p:notesMasterId r:id="rId29"/>
  </p:notesMasterIdLst>
  <p:sldIdLst>
    <p:sldId id="470" r:id="rId3"/>
    <p:sldId id="401" r:id="rId4"/>
    <p:sldId id="449" r:id="rId5"/>
    <p:sldId id="461" r:id="rId6"/>
    <p:sldId id="451" r:id="rId7"/>
    <p:sldId id="452" r:id="rId8"/>
    <p:sldId id="453" r:id="rId9"/>
    <p:sldId id="462" r:id="rId10"/>
    <p:sldId id="258" r:id="rId11"/>
    <p:sldId id="259" r:id="rId12"/>
    <p:sldId id="260" r:id="rId13"/>
    <p:sldId id="261" r:id="rId14"/>
    <p:sldId id="262" r:id="rId15"/>
    <p:sldId id="263" r:id="rId16"/>
    <p:sldId id="265" r:id="rId17"/>
    <p:sldId id="463" r:id="rId18"/>
    <p:sldId id="464" r:id="rId19"/>
    <p:sldId id="465" r:id="rId20"/>
    <p:sldId id="708" r:id="rId21"/>
    <p:sldId id="709" r:id="rId22"/>
    <p:sldId id="455" r:id="rId23"/>
    <p:sldId id="456" r:id="rId24"/>
    <p:sldId id="458" r:id="rId25"/>
    <p:sldId id="459" r:id="rId26"/>
    <p:sldId id="710" r:id="rId27"/>
    <p:sldId id="471" r:id="rId28"/>
  </p:sldIdLst>
  <p:sldSz cx="9144000" cy="5143500" type="screen16x9"/>
  <p:notesSz cx="6807200" cy="9939338"/>
  <p:embeddedFontLs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CD9B"/>
    <a:srgbClr val="FA24D1"/>
    <a:srgbClr val="C1A0F2"/>
    <a:srgbClr val="D7C5E1"/>
    <a:srgbClr val="A881BD"/>
    <a:srgbClr val="FFC1B3"/>
    <a:srgbClr val="A3DD13"/>
    <a:srgbClr val="97C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1839F-47C9-6C4B-F95C-4A4B8923D6C0}" v="313" dt="2024-06-19T08:31:47.588"/>
    <p1510:client id="{80B60AD6-F8E1-FEA8-B353-F3B716B44385}" v="31" dt="2024-06-20T03:40:19.723"/>
  </p1510:revLst>
</p1510:revInfo>
</file>

<file path=ppt/tableStyles.xml><?xml version="1.0" encoding="utf-8"?>
<a:tblStyleLst xmlns:a="http://schemas.openxmlformats.org/drawingml/2006/main" def="{BA1AC3EC-4FFE-4044-B7D8-2DAAAC02AB6B}">
  <a:tblStyle styleId="{BA1AC3EC-4FFE-4044-B7D8-2DAAAC02AB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 Cameron [Manjimup Senior High School]" userId="S::cameron.hart@education.wa.edu.au::1070619f-f915-420e-9d9f-8ed3a8e25c30" providerId="AD" clId="Web-{84BDAC31-65A2-7996-BDEE-5204C893EF19}"/>
    <pc:docChg chg="addSld delSld modSld">
      <pc:chgData name="HART Cameron [Manjimup Senior High School]" userId="S::cameron.hart@education.wa.edu.au::1070619f-f915-420e-9d9f-8ed3a8e25c30" providerId="AD" clId="Web-{84BDAC31-65A2-7996-BDEE-5204C893EF19}" dt="2024-02-12T01:56:20.891" v="40" actId="20577"/>
      <pc:docMkLst>
        <pc:docMk/>
      </pc:docMkLst>
      <pc:sldChg chg="modSp">
        <pc:chgData name="HART Cameron [Manjimup Senior High School]" userId="S::cameron.hart@education.wa.edu.au::1070619f-f915-420e-9d9f-8ed3a8e25c30" providerId="AD" clId="Web-{84BDAC31-65A2-7996-BDEE-5204C893EF19}" dt="2024-02-12T01:55:07.373" v="36" actId="20577"/>
        <pc:sldMkLst>
          <pc:docMk/>
          <pc:sldMk cId="0" sldId="401"/>
        </pc:sldMkLst>
        <pc:spChg chg="mod">
          <ac:chgData name="HART Cameron [Manjimup Senior High School]" userId="S::cameron.hart@education.wa.edu.au::1070619f-f915-420e-9d9f-8ed3a8e25c30" providerId="AD" clId="Web-{84BDAC31-65A2-7996-BDEE-5204C893EF19}" dt="2024-02-12T01:55:07.373" v="36" actId="20577"/>
          <ac:spMkLst>
            <pc:docMk/>
            <pc:sldMk cId="0" sldId="401"/>
            <ac:spMk id="1430" creationId="{00000000-0000-0000-0000-000000000000}"/>
          </ac:spMkLst>
        </pc:spChg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4:12.246" v="18"/>
        <pc:sldMkLst>
          <pc:docMk/>
          <pc:sldMk cId="0" sldId="413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77" v="13"/>
        <pc:sldMkLst>
          <pc:docMk/>
          <pc:sldMk cId="3330430364" sldId="422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61" v="6"/>
        <pc:sldMkLst>
          <pc:docMk/>
          <pc:sldMk cId="2622680885" sldId="423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61" v="5"/>
        <pc:sldMkLst>
          <pc:docMk/>
          <pc:sldMk cId="496114360" sldId="424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77" v="12"/>
        <pc:sldMkLst>
          <pc:docMk/>
          <pc:sldMk cId="4259421052" sldId="425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61" v="7"/>
        <pc:sldMkLst>
          <pc:docMk/>
          <pc:sldMk cId="1453699235" sldId="426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77" v="9"/>
        <pc:sldMkLst>
          <pc:docMk/>
          <pc:sldMk cId="466693082" sldId="427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77" v="14"/>
        <pc:sldMkLst>
          <pc:docMk/>
          <pc:sldMk cId="43973117" sldId="428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77" v="8"/>
        <pc:sldMkLst>
          <pc:docMk/>
          <pc:sldMk cId="114473718" sldId="429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61" v="4"/>
        <pc:sldMkLst>
          <pc:docMk/>
          <pc:sldMk cId="1967854659" sldId="430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77" v="11"/>
        <pc:sldMkLst>
          <pc:docMk/>
          <pc:sldMk cId="233440914" sldId="431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77" v="10"/>
        <pc:sldMkLst>
          <pc:docMk/>
          <pc:sldMk cId="2064790059" sldId="432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61" v="2"/>
        <pc:sldMkLst>
          <pc:docMk/>
          <pc:sldMk cId="3021148993" sldId="445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46" v="1"/>
        <pc:sldMkLst>
          <pc:docMk/>
          <pc:sldMk cId="1545264043" sldId="446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3:45.746" v="0"/>
        <pc:sldMkLst>
          <pc:docMk/>
          <pc:sldMk cId="540689340" sldId="447"/>
        </pc:sldMkLst>
      </pc:sldChg>
      <pc:sldChg chg="del">
        <pc:chgData name="HART Cameron [Manjimup Senior High School]" userId="S::cameron.hart@education.wa.edu.au::1070619f-f915-420e-9d9f-8ed3a8e25c30" providerId="AD" clId="Web-{84BDAC31-65A2-7996-BDEE-5204C893EF19}" dt="2024-02-12T01:55:55.234" v="37"/>
        <pc:sldMkLst>
          <pc:docMk/>
          <pc:sldMk cId="2517238087" sldId="448"/>
        </pc:sldMkLst>
      </pc:sldChg>
      <pc:sldChg chg="modSp">
        <pc:chgData name="HART Cameron [Manjimup Senior High School]" userId="S::cameron.hart@education.wa.edu.au::1070619f-f915-420e-9d9f-8ed3a8e25c30" providerId="AD" clId="Web-{84BDAC31-65A2-7996-BDEE-5204C893EF19}" dt="2024-02-12T01:54:10.559" v="17" actId="20577"/>
        <pc:sldMkLst>
          <pc:docMk/>
          <pc:sldMk cId="1467208502" sldId="470"/>
        </pc:sldMkLst>
        <pc:spChg chg="mod">
          <ac:chgData name="HART Cameron [Manjimup Senior High School]" userId="S::cameron.hart@education.wa.edu.au::1070619f-f915-420e-9d9f-8ed3a8e25c30" providerId="AD" clId="Web-{84BDAC31-65A2-7996-BDEE-5204C893EF19}" dt="2024-02-12T01:54:10.559" v="17" actId="20577"/>
          <ac:spMkLst>
            <pc:docMk/>
            <pc:sldMk cId="1467208502" sldId="470"/>
            <ac:spMk id="2" creationId="{B4F9CFC6-6CDF-0605-42EB-52F49438D18A}"/>
          </ac:spMkLst>
        </pc:spChg>
      </pc:sldChg>
      <pc:sldChg chg="modSp add del">
        <pc:chgData name="HART Cameron [Manjimup Senior High School]" userId="S::cameron.hart@education.wa.edu.au::1070619f-f915-420e-9d9f-8ed3a8e25c30" providerId="AD" clId="Web-{84BDAC31-65A2-7996-BDEE-5204C893EF19}" dt="2024-02-12T01:56:20.891" v="40" actId="20577"/>
        <pc:sldMkLst>
          <pc:docMk/>
          <pc:sldMk cId="1146299560" sldId="471"/>
        </pc:sldMkLst>
        <pc:spChg chg="mod">
          <ac:chgData name="HART Cameron [Manjimup Senior High School]" userId="S::cameron.hart@education.wa.edu.au::1070619f-f915-420e-9d9f-8ed3a8e25c30" providerId="AD" clId="Web-{84BDAC31-65A2-7996-BDEE-5204C893EF19}" dt="2024-02-12T01:56:20.891" v="40" actId="20577"/>
          <ac:spMkLst>
            <pc:docMk/>
            <pc:sldMk cId="1146299560" sldId="471"/>
            <ac:spMk id="1430" creationId="{00000000-0000-0000-0000-000000000000}"/>
          </ac:spMkLst>
        </pc:spChg>
      </pc:sldChg>
    </pc:docChg>
  </pc:docChgLst>
  <pc:docChgLst>
    <pc:chgData name="HART Cameron [Manjimup Senior High School]" userId="S::cameron.hart@education.wa.edu.au::1070619f-f915-420e-9d9f-8ed3a8e25c30" providerId="AD" clId="Web-{76D1839F-47C9-6C4B-F95C-4A4B8923D6C0}"/>
    <pc:docChg chg="addSld modSld sldOrd">
      <pc:chgData name="HART Cameron [Manjimup Senior High School]" userId="S::cameron.hart@education.wa.edu.au::1070619f-f915-420e-9d9f-8ed3a8e25c30" providerId="AD" clId="Web-{76D1839F-47C9-6C4B-F95C-4A4B8923D6C0}" dt="2024-06-19T08:31:47.588" v="309" actId="20577"/>
      <pc:docMkLst>
        <pc:docMk/>
      </pc:docMkLst>
      <pc:sldChg chg="modSp add">
        <pc:chgData name="HART Cameron [Manjimup Senior High School]" userId="S::cameron.hart@education.wa.edu.au::1070619f-f915-420e-9d9f-8ed3a8e25c30" providerId="AD" clId="Web-{76D1839F-47C9-6C4B-F95C-4A4B8923D6C0}" dt="2024-06-19T08:20:18.573" v="157" actId="1076"/>
        <pc:sldMkLst>
          <pc:docMk/>
          <pc:sldMk cId="0" sldId="258"/>
        </pc:sldMkLst>
        <pc:spChg chg="mod">
          <ac:chgData name="HART Cameron [Manjimup Senior High School]" userId="S::cameron.hart@education.wa.edu.au::1070619f-f915-420e-9d9f-8ed3a8e25c30" providerId="AD" clId="Web-{76D1839F-47C9-6C4B-F95C-4A4B8923D6C0}" dt="2024-06-19T08:20:18.573" v="157" actId="1076"/>
          <ac:spMkLst>
            <pc:docMk/>
            <pc:sldMk cId="0" sldId="258"/>
            <ac:spMk id="98" creationId="{00000000-0000-0000-0000-000000000000}"/>
          </ac:spMkLst>
        </pc:spChg>
        <pc:picChg chg="mod">
          <ac:chgData name="HART Cameron [Manjimup Senior High School]" userId="S::cameron.hart@education.wa.edu.au::1070619f-f915-420e-9d9f-8ed3a8e25c30" providerId="AD" clId="Web-{76D1839F-47C9-6C4B-F95C-4A4B8923D6C0}" dt="2024-06-19T08:20:18.573" v="156" actId="1076"/>
          <ac:picMkLst>
            <pc:docMk/>
            <pc:sldMk cId="0" sldId="258"/>
            <ac:picMk id="96" creationId="{00000000-0000-0000-0000-000000000000}"/>
          </ac:picMkLst>
        </pc:picChg>
      </pc:sldChg>
      <pc:sldChg chg="add">
        <pc:chgData name="HART Cameron [Manjimup Senior High School]" userId="S::cameron.hart@education.wa.edu.au::1070619f-f915-420e-9d9f-8ed3a8e25c30" providerId="AD" clId="Web-{76D1839F-47C9-6C4B-F95C-4A4B8923D6C0}" dt="2024-06-19T08:19:57.182" v="151"/>
        <pc:sldMkLst>
          <pc:docMk/>
          <pc:sldMk cId="0" sldId="259"/>
        </pc:sldMkLst>
      </pc:sldChg>
      <pc:sldChg chg="add">
        <pc:chgData name="HART Cameron [Manjimup Senior High School]" userId="S::cameron.hart@education.wa.edu.au::1070619f-f915-420e-9d9f-8ed3a8e25c30" providerId="AD" clId="Web-{76D1839F-47C9-6C4B-F95C-4A4B8923D6C0}" dt="2024-06-19T08:19:57.197" v="152"/>
        <pc:sldMkLst>
          <pc:docMk/>
          <pc:sldMk cId="0" sldId="260"/>
        </pc:sldMkLst>
      </pc:sldChg>
      <pc:sldChg chg="add">
        <pc:chgData name="HART Cameron [Manjimup Senior High School]" userId="S::cameron.hart@education.wa.edu.au::1070619f-f915-420e-9d9f-8ed3a8e25c30" providerId="AD" clId="Web-{76D1839F-47C9-6C4B-F95C-4A4B8923D6C0}" dt="2024-06-19T08:19:57.213" v="153"/>
        <pc:sldMkLst>
          <pc:docMk/>
          <pc:sldMk cId="0" sldId="261"/>
        </pc:sldMkLst>
      </pc:sldChg>
      <pc:sldChg chg="add">
        <pc:chgData name="HART Cameron [Manjimup Senior High School]" userId="S::cameron.hart@education.wa.edu.au::1070619f-f915-420e-9d9f-8ed3a8e25c30" providerId="AD" clId="Web-{76D1839F-47C9-6C4B-F95C-4A4B8923D6C0}" dt="2024-06-19T08:19:57.229" v="154"/>
        <pc:sldMkLst>
          <pc:docMk/>
          <pc:sldMk cId="0" sldId="262"/>
        </pc:sldMkLst>
      </pc:sldChg>
      <pc:sldChg chg="modSp add">
        <pc:chgData name="HART Cameron [Manjimup Senior High School]" userId="S::cameron.hart@education.wa.edu.au::1070619f-f915-420e-9d9f-8ed3a8e25c30" providerId="AD" clId="Web-{76D1839F-47C9-6C4B-F95C-4A4B8923D6C0}" dt="2024-06-19T08:20:51.496" v="159" actId="20577"/>
        <pc:sldMkLst>
          <pc:docMk/>
          <pc:sldMk cId="0" sldId="263"/>
        </pc:sldMkLst>
        <pc:spChg chg="mod">
          <ac:chgData name="HART Cameron [Manjimup Senior High School]" userId="S::cameron.hart@education.wa.edu.au::1070619f-f915-420e-9d9f-8ed3a8e25c30" providerId="AD" clId="Web-{76D1839F-47C9-6C4B-F95C-4A4B8923D6C0}" dt="2024-06-19T08:20:51.496" v="159" actId="20577"/>
          <ac:spMkLst>
            <pc:docMk/>
            <pc:sldMk cId="0" sldId="263"/>
            <ac:spMk id="137" creationId="{00000000-0000-0000-0000-000000000000}"/>
          </ac:spMkLst>
        </pc:spChg>
      </pc:sldChg>
      <pc:sldChg chg="modSp">
        <pc:chgData name="HART Cameron [Manjimup Senior High School]" userId="S::cameron.hart@education.wa.edu.au::1070619f-f915-420e-9d9f-8ed3a8e25c30" providerId="AD" clId="Web-{76D1839F-47C9-6C4B-F95C-4A4B8923D6C0}" dt="2024-06-19T08:19:10.306" v="149" actId="20577"/>
        <pc:sldMkLst>
          <pc:docMk/>
          <pc:sldMk cId="0" sldId="401"/>
        </pc:sldMkLst>
        <pc:spChg chg="mod">
          <ac:chgData name="HART Cameron [Manjimup Senior High School]" userId="S::cameron.hart@education.wa.edu.au::1070619f-f915-420e-9d9f-8ed3a8e25c30" providerId="AD" clId="Web-{76D1839F-47C9-6C4B-F95C-4A4B8923D6C0}" dt="2024-06-19T08:19:10.306" v="149" actId="20577"/>
          <ac:spMkLst>
            <pc:docMk/>
            <pc:sldMk cId="0" sldId="401"/>
            <ac:spMk id="1430" creationId="{00000000-0000-0000-0000-000000000000}"/>
          </ac:spMkLst>
        </pc:spChg>
      </pc:sldChg>
      <pc:sldChg chg="delSp modSp">
        <pc:chgData name="HART Cameron [Manjimup Senior High School]" userId="S::cameron.hart@education.wa.edu.au::1070619f-f915-420e-9d9f-8ed3a8e25c30" providerId="AD" clId="Web-{76D1839F-47C9-6C4B-F95C-4A4B8923D6C0}" dt="2024-06-19T08:24:13.641" v="211" actId="14100"/>
        <pc:sldMkLst>
          <pc:docMk/>
          <pc:sldMk cId="2801422184" sldId="459"/>
        </pc:sldMkLst>
        <pc:spChg chg="mod">
          <ac:chgData name="HART Cameron [Manjimup Senior High School]" userId="S::cameron.hart@education.wa.edu.au::1070619f-f915-420e-9d9f-8ed3a8e25c30" providerId="AD" clId="Web-{76D1839F-47C9-6C4B-F95C-4A4B8923D6C0}" dt="2024-06-19T08:22:31.795" v="185" actId="1076"/>
          <ac:spMkLst>
            <pc:docMk/>
            <pc:sldMk cId="2801422184" sldId="459"/>
            <ac:spMk id="2" creationId="{00000000-0000-0000-0000-000000000000}"/>
          </ac:spMkLst>
        </pc:spChg>
        <pc:spChg chg="mod">
          <ac:chgData name="HART Cameron [Manjimup Senior High School]" userId="S::cameron.hart@education.wa.edu.au::1070619f-f915-420e-9d9f-8ed3a8e25c30" providerId="AD" clId="Web-{76D1839F-47C9-6C4B-F95C-4A4B8923D6C0}" dt="2024-06-19T08:22:42.670" v="188" actId="1076"/>
          <ac:spMkLst>
            <pc:docMk/>
            <pc:sldMk cId="2801422184" sldId="459"/>
            <ac:spMk id="7" creationId="{00000000-0000-0000-0000-000000000000}"/>
          </ac:spMkLst>
        </pc:spChg>
        <pc:spChg chg="mod">
          <ac:chgData name="HART Cameron [Manjimup Senior High School]" userId="S::cameron.hart@education.wa.edu.au::1070619f-f915-420e-9d9f-8ed3a8e25c30" providerId="AD" clId="Web-{76D1839F-47C9-6C4B-F95C-4A4B8923D6C0}" dt="2024-06-19T08:22:59.467" v="192" actId="14100"/>
          <ac:spMkLst>
            <pc:docMk/>
            <pc:sldMk cId="2801422184" sldId="459"/>
            <ac:spMk id="9" creationId="{00000000-0000-0000-0000-000000000000}"/>
          </ac:spMkLst>
        </pc:spChg>
        <pc:spChg chg="mod">
          <ac:chgData name="HART Cameron [Manjimup Senior High School]" userId="S::cameron.hart@education.wa.edu.au::1070619f-f915-420e-9d9f-8ed3a8e25c30" providerId="AD" clId="Web-{76D1839F-47C9-6C4B-F95C-4A4B8923D6C0}" dt="2024-06-19T08:23:39.093" v="202" actId="1076"/>
          <ac:spMkLst>
            <pc:docMk/>
            <pc:sldMk cId="2801422184" sldId="459"/>
            <ac:spMk id="15" creationId="{00000000-0000-0000-0000-000000000000}"/>
          </ac:spMkLst>
        </pc:spChg>
        <pc:spChg chg="mod">
          <ac:chgData name="HART Cameron [Manjimup Senior High School]" userId="S::cameron.hart@education.wa.edu.au::1070619f-f915-420e-9d9f-8ed3a8e25c30" providerId="AD" clId="Web-{76D1839F-47C9-6C4B-F95C-4A4B8923D6C0}" dt="2024-06-19T08:24:13.641" v="211" actId="14100"/>
          <ac:spMkLst>
            <pc:docMk/>
            <pc:sldMk cId="2801422184" sldId="459"/>
            <ac:spMk id="17" creationId="{00000000-0000-0000-0000-000000000000}"/>
          </ac:spMkLst>
        </pc:spChg>
        <pc:picChg chg="mod">
          <ac:chgData name="HART Cameron [Manjimup Senior High School]" userId="S::cameron.hart@education.wa.edu.au::1070619f-f915-420e-9d9f-8ed3a8e25c30" providerId="AD" clId="Web-{76D1839F-47C9-6C4B-F95C-4A4B8923D6C0}" dt="2024-06-19T08:22:38.201" v="186" actId="1076"/>
          <ac:picMkLst>
            <pc:docMk/>
            <pc:sldMk cId="2801422184" sldId="459"/>
            <ac:picMk id="6" creationId="{00000000-0000-0000-0000-000000000000}"/>
          </ac:picMkLst>
        </pc:picChg>
        <pc:picChg chg="mod">
          <ac:chgData name="HART Cameron [Manjimup Senior High School]" userId="S::cameron.hart@education.wa.edu.au::1070619f-f915-420e-9d9f-8ed3a8e25c30" providerId="AD" clId="Web-{76D1839F-47C9-6C4B-F95C-4A4B8923D6C0}" dt="2024-06-19T08:22:38.201" v="187" actId="1076"/>
          <ac:picMkLst>
            <pc:docMk/>
            <pc:sldMk cId="2801422184" sldId="459"/>
            <ac:picMk id="8" creationId="{00000000-0000-0000-0000-000000000000}"/>
          </ac:picMkLst>
        </pc:picChg>
        <pc:picChg chg="mod">
          <ac:chgData name="HART Cameron [Manjimup Senior High School]" userId="S::cameron.hart@education.wa.edu.au::1070619f-f915-420e-9d9f-8ed3a8e25c30" providerId="AD" clId="Web-{76D1839F-47C9-6C4B-F95C-4A4B8923D6C0}" dt="2024-06-19T08:23:08.186" v="194" actId="14100"/>
          <ac:picMkLst>
            <pc:docMk/>
            <pc:sldMk cId="2801422184" sldId="459"/>
            <ac:picMk id="10" creationId="{00000000-0000-0000-0000-000000000000}"/>
          </ac:picMkLst>
        </pc:picChg>
        <pc:picChg chg="mod">
          <ac:chgData name="HART Cameron [Manjimup Senior High School]" userId="S::cameron.hart@education.wa.edu.au::1070619f-f915-420e-9d9f-8ed3a8e25c30" providerId="AD" clId="Web-{76D1839F-47C9-6C4B-F95C-4A4B8923D6C0}" dt="2024-06-19T08:24:04.875" v="209" actId="1076"/>
          <ac:picMkLst>
            <pc:docMk/>
            <pc:sldMk cId="2801422184" sldId="459"/>
            <ac:picMk id="11" creationId="{00000000-0000-0000-0000-000000000000}"/>
          </ac:picMkLst>
        </pc:picChg>
        <pc:picChg chg="del">
          <ac:chgData name="HART Cameron [Manjimup Senior High School]" userId="S::cameron.hart@education.wa.edu.au::1070619f-f915-420e-9d9f-8ed3a8e25c30" providerId="AD" clId="Web-{76D1839F-47C9-6C4B-F95C-4A4B8923D6C0}" dt="2024-06-19T08:21:51.387" v="173"/>
          <ac:picMkLst>
            <pc:docMk/>
            <pc:sldMk cId="2801422184" sldId="459"/>
            <ac:picMk id="14" creationId="{00000000-0000-0000-0000-000000000000}"/>
          </ac:picMkLst>
        </pc:picChg>
      </pc:sldChg>
      <pc:sldChg chg="modSp">
        <pc:chgData name="HART Cameron [Manjimup Senior High School]" userId="S::cameron.hart@education.wa.edu.au::1070619f-f915-420e-9d9f-8ed3a8e25c30" providerId="AD" clId="Web-{76D1839F-47C9-6C4B-F95C-4A4B8923D6C0}" dt="2024-06-19T08:02:23.909" v="52" actId="14100"/>
        <pc:sldMkLst>
          <pc:docMk/>
          <pc:sldMk cId="1146299560" sldId="471"/>
        </pc:sldMkLst>
        <pc:spChg chg="mod">
          <ac:chgData name="HART Cameron [Manjimup Senior High School]" userId="S::cameron.hart@education.wa.edu.au::1070619f-f915-420e-9d9f-8ed3a8e25c30" providerId="AD" clId="Web-{76D1839F-47C9-6C4B-F95C-4A4B8923D6C0}" dt="2024-06-19T08:02:23.909" v="52" actId="14100"/>
          <ac:spMkLst>
            <pc:docMk/>
            <pc:sldMk cId="1146299560" sldId="471"/>
            <ac:spMk id="1430" creationId="{00000000-0000-0000-0000-000000000000}"/>
          </ac:spMkLst>
        </pc:spChg>
      </pc:sldChg>
      <pc:sldChg chg="modSp add mod setBg">
        <pc:chgData name="HART Cameron [Manjimup Senior High School]" userId="S::cameron.hart@education.wa.edu.au::1070619f-f915-420e-9d9f-8ed3a8e25c30" providerId="AD" clId="Web-{76D1839F-47C9-6C4B-F95C-4A4B8923D6C0}" dt="2024-06-19T07:55:21.259" v="12" actId="20577"/>
        <pc:sldMkLst>
          <pc:docMk/>
          <pc:sldMk cId="479814306" sldId="708"/>
        </pc:sldMkLst>
        <pc:spChg chg="mod">
          <ac:chgData name="HART Cameron [Manjimup Senior High School]" userId="S::cameron.hart@education.wa.edu.au::1070619f-f915-420e-9d9f-8ed3a8e25c30" providerId="AD" clId="Web-{76D1839F-47C9-6C4B-F95C-4A4B8923D6C0}" dt="2024-06-19T07:55:21.259" v="12" actId="20577"/>
          <ac:spMkLst>
            <pc:docMk/>
            <pc:sldMk cId="479814306" sldId="708"/>
            <ac:spMk id="2" creationId="{BF29B4CB-193E-10CA-B19A-1C136994F72D}"/>
          </ac:spMkLst>
        </pc:spChg>
      </pc:sldChg>
      <pc:sldChg chg="modSp add replId">
        <pc:chgData name="HART Cameron [Manjimup Senior High School]" userId="S::cameron.hart@education.wa.edu.au::1070619f-f915-420e-9d9f-8ed3a8e25c30" providerId="AD" clId="Web-{76D1839F-47C9-6C4B-F95C-4A4B8923D6C0}" dt="2024-06-19T08:01:41.847" v="48" actId="1076"/>
        <pc:sldMkLst>
          <pc:docMk/>
          <pc:sldMk cId="123740120" sldId="709"/>
        </pc:sldMkLst>
        <pc:spChg chg="mod">
          <ac:chgData name="HART Cameron [Manjimup Senior High School]" userId="S::cameron.hart@education.wa.edu.au::1070619f-f915-420e-9d9f-8ed3a8e25c30" providerId="AD" clId="Web-{76D1839F-47C9-6C4B-F95C-4A4B8923D6C0}" dt="2024-06-19T08:01:01.672" v="21" actId="20577"/>
          <ac:spMkLst>
            <pc:docMk/>
            <pc:sldMk cId="123740120" sldId="709"/>
            <ac:spMk id="2" creationId="{BF29B4CB-193E-10CA-B19A-1C136994F72D}"/>
          </ac:spMkLst>
        </pc:spChg>
        <pc:spChg chg="mod">
          <ac:chgData name="HART Cameron [Manjimup Senior High School]" userId="S::cameron.hart@education.wa.edu.au::1070619f-f915-420e-9d9f-8ed3a8e25c30" providerId="AD" clId="Web-{76D1839F-47C9-6C4B-F95C-4A4B8923D6C0}" dt="2024-06-19T08:01:41.847" v="48" actId="1076"/>
          <ac:spMkLst>
            <pc:docMk/>
            <pc:sldMk cId="123740120" sldId="709"/>
            <ac:spMk id="3" creationId="{331FC7FA-C421-866A-B2B0-593DF1CE9FAF}"/>
          </ac:spMkLst>
        </pc:spChg>
      </pc:sldChg>
      <pc:sldChg chg="modSp add ord replId">
        <pc:chgData name="HART Cameron [Manjimup Senior High School]" userId="S::cameron.hart@education.wa.edu.au::1070619f-f915-420e-9d9f-8ed3a8e25c30" providerId="AD" clId="Web-{76D1839F-47C9-6C4B-F95C-4A4B8923D6C0}" dt="2024-06-19T08:31:47.588" v="309" actId="20577"/>
        <pc:sldMkLst>
          <pc:docMk/>
          <pc:sldMk cId="2746361807" sldId="710"/>
        </pc:sldMkLst>
        <pc:spChg chg="mod">
          <ac:chgData name="HART Cameron [Manjimup Senior High School]" userId="S::cameron.hart@education.wa.edu.au::1070619f-f915-420e-9d9f-8ed3a8e25c30" providerId="AD" clId="Web-{76D1839F-47C9-6C4B-F95C-4A4B8923D6C0}" dt="2024-06-19T08:30:12.492" v="305" actId="14100"/>
          <ac:spMkLst>
            <pc:docMk/>
            <pc:sldMk cId="2746361807" sldId="710"/>
            <ac:spMk id="2" creationId="{BF29B4CB-193E-10CA-B19A-1C136994F72D}"/>
          </ac:spMkLst>
        </pc:spChg>
        <pc:spChg chg="mod">
          <ac:chgData name="HART Cameron [Manjimup Senior High School]" userId="S::cameron.hart@education.wa.edu.au::1070619f-f915-420e-9d9f-8ed3a8e25c30" providerId="AD" clId="Web-{76D1839F-47C9-6C4B-F95C-4A4B8923D6C0}" dt="2024-06-19T08:31:47.588" v="309" actId="20577"/>
          <ac:spMkLst>
            <pc:docMk/>
            <pc:sldMk cId="2746361807" sldId="710"/>
            <ac:spMk id="3" creationId="{331FC7FA-C421-866A-B2B0-593DF1CE9FAF}"/>
          </ac:spMkLst>
        </pc:spChg>
      </pc:sldChg>
      <pc:sldMasterChg chg="addSldLayout">
        <pc:chgData name="HART Cameron [Manjimup Senior High School]" userId="S::cameron.hart@education.wa.edu.au::1070619f-f915-420e-9d9f-8ed3a8e25c30" providerId="AD" clId="Web-{76D1839F-47C9-6C4B-F95C-4A4B8923D6C0}" dt="2024-06-19T08:19:57.151" v="150"/>
        <pc:sldMasterMkLst>
          <pc:docMk/>
          <pc:sldMasterMk cId="0" sldId="2147483693"/>
        </pc:sldMasterMkLst>
        <pc:sldLayoutChg chg="add">
          <pc:chgData name="HART Cameron [Manjimup Senior High School]" userId="S::cameron.hart@education.wa.edu.au::1070619f-f915-420e-9d9f-8ed3a8e25c30" providerId="AD" clId="Web-{76D1839F-47C9-6C4B-F95C-4A4B8923D6C0}" dt="2024-06-19T08:19:57.151" v="150"/>
          <pc:sldLayoutMkLst>
            <pc:docMk/>
            <pc:sldMasterMk cId="0" sldId="2147483693"/>
            <pc:sldLayoutMk cId="2258635396" sldId="2147483702"/>
          </pc:sldLayoutMkLst>
        </pc:sldLayoutChg>
      </pc:sldMasterChg>
    </pc:docChg>
  </pc:docChgLst>
  <pc:docChgLst>
    <pc:chgData name="HART Cameron [Manjimup Senior High School]" userId="S::cameron.hart@education.wa.edu.au::1070619f-f915-420e-9d9f-8ed3a8e25c30" providerId="AD" clId="Web-{42F6FC51-E621-F87C-6A1F-E8DF6DD3A854}"/>
    <pc:docChg chg="modSld">
      <pc:chgData name="HART Cameron [Manjimup Senior High School]" userId="S::cameron.hart@education.wa.edu.au::1070619f-f915-420e-9d9f-8ed3a8e25c30" providerId="AD" clId="Web-{42F6FC51-E621-F87C-6A1F-E8DF6DD3A854}" dt="2024-05-29T00:53:57.820" v="1" actId="20577"/>
      <pc:docMkLst>
        <pc:docMk/>
      </pc:docMkLst>
      <pc:sldChg chg="modSp">
        <pc:chgData name="HART Cameron [Manjimup Senior High School]" userId="S::cameron.hart@education.wa.edu.au::1070619f-f915-420e-9d9f-8ed3a8e25c30" providerId="AD" clId="Web-{42F6FC51-E621-F87C-6A1F-E8DF6DD3A854}" dt="2024-05-29T00:53:57.820" v="1" actId="20577"/>
        <pc:sldMkLst>
          <pc:docMk/>
          <pc:sldMk cId="1467208502" sldId="470"/>
        </pc:sldMkLst>
        <pc:spChg chg="mod">
          <ac:chgData name="HART Cameron [Manjimup Senior High School]" userId="S::cameron.hart@education.wa.edu.au::1070619f-f915-420e-9d9f-8ed3a8e25c30" providerId="AD" clId="Web-{42F6FC51-E621-F87C-6A1F-E8DF6DD3A854}" dt="2024-05-29T00:53:57.820" v="1" actId="20577"/>
          <ac:spMkLst>
            <pc:docMk/>
            <pc:sldMk cId="1467208502" sldId="470"/>
            <ac:spMk id="2" creationId="{B4F9CFC6-6CDF-0605-42EB-52F49438D18A}"/>
          </ac:spMkLst>
        </pc:spChg>
      </pc:sldChg>
    </pc:docChg>
  </pc:docChgLst>
  <pc:docChgLst>
    <pc:chgData name="HART Cameron [Manjimup Senior High School]" userId="S::cameron.hart@education.wa.edu.au::1070619f-f915-420e-9d9f-8ed3a8e25c30" providerId="AD" clId="Web-{80B60AD6-F8E1-FEA8-B353-F3B716B44385}"/>
    <pc:docChg chg="modSld">
      <pc:chgData name="HART Cameron [Manjimup Senior High School]" userId="S::cameron.hart@education.wa.edu.au::1070619f-f915-420e-9d9f-8ed3a8e25c30" providerId="AD" clId="Web-{80B60AD6-F8E1-FEA8-B353-F3B716B44385}" dt="2024-06-20T03:40:19.723" v="28" actId="1076"/>
      <pc:docMkLst>
        <pc:docMk/>
      </pc:docMkLst>
      <pc:sldChg chg="modSp">
        <pc:chgData name="HART Cameron [Manjimup Senior High School]" userId="S::cameron.hart@education.wa.edu.au::1070619f-f915-420e-9d9f-8ed3a8e25c30" providerId="AD" clId="Web-{80B60AD6-F8E1-FEA8-B353-F3B716B44385}" dt="2024-06-20T02:28:17.084" v="0" actId="14100"/>
        <pc:sldMkLst>
          <pc:docMk/>
          <pc:sldMk cId="0" sldId="258"/>
        </pc:sldMkLst>
        <pc:spChg chg="mod">
          <ac:chgData name="HART Cameron [Manjimup Senior High School]" userId="S::cameron.hart@education.wa.edu.au::1070619f-f915-420e-9d9f-8ed3a8e25c30" providerId="AD" clId="Web-{80B60AD6-F8E1-FEA8-B353-F3B716B44385}" dt="2024-06-20T02:28:17.084" v="0" actId="14100"/>
          <ac:spMkLst>
            <pc:docMk/>
            <pc:sldMk cId="0" sldId="258"/>
            <ac:spMk id="98" creationId="{00000000-0000-0000-0000-000000000000}"/>
          </ac:spMkLst>
        </pc:spChg>
      </pc:sldChg>
      <pc:sldChg chg="modSp">
        <pc:chgData name="HART Cameron [Manjimup Senior High School]" userId="S::cameron.hart@education.wa.edu.au::1070619f-f915-420e-9d9f-8ed3a8e25c30" providerId="AD" clId="Web-{80B60AD6-F8E1-FEA8-B353-F3B716B44385}" dt="2024-06-20T03:40:19.723" v="28" actId="1076"/>
        <pc:sldMkLst>
          <pc:docMk/>
          <pc:sldMk cId="545593212" sldId="455"/>
        </pc:sldMkLst>
        <pc:picChg chg="mod">
          <ac:chgData name="HART Cameron [Manjimup Senior High School]" userId="S::cameron.hart@education.wa.edu.au::1070619f-f915-420e-9d9f-8ed3a8e25c30" providerId="AD" clId="Web-{80B60AD6-F8E1-FEA8-B353-F3B716B44385}" dt="2024-06-20T03:40:19.723" v="28" actId="1076"/>
          <ac:picMkLst>
            <pc:docMk/>
            <pc:sldMk cId="545593212" sldId="455"/>
            <ac:picMk id="7170" creationId="{00000000-0000-0000-0000-000000000000}"/>
          </ac:picMkLst>
        </pc:picChg>
      </pc:sldChg>
      <pc:sldChg chg="modSp">
        <pc:chgData name="HART Cameron [Manjimup Senior High School]" userId="S::cameron.hart@education.wa.edu.au::1070619f-f915-420e-9d9f-8ed3a8e25c30" providerId="AD" clId="Web-{80B60AD6-F8E1-FEA8-B353-F3B716B44385}" dt="2024-06-20T03:14:15.431" v="27" actId="20577"/>
        <pc:sldMkLst>
          <pc:docMk/>
          <pc:sldMk cId="123740120" sldId="709"/>
        </pc:sldMkLst>
        <pc:spChg chg="mod">
          <ac:chgData name="HART Cameron [Manjimup Senior High School]" userId="S::cameron.hart@education.wa.edu.au::1070619f-f915-420e-9d9f-8ed3a8e25c30" providerId="AD" clId="Web-{80B60AD6-F8E1-FEA8-B353-F3B716B44385}" dt="2024-06-20T03:14:15.431" v="27" actId="20577"/>
          <ac:spMkLst>
            <pc:docMk/>
            <pc:sldMk cId="123740120" sldId="709"/>
            <ac:spMk id="2" creationId="{BF29B4CB-193E-10CA-B19A-1C136994F72D}"/>
          </ac:spMkLst>
        </pc:spChg>
        <pc:spChg chg="mod">
          <ac:chgData name="HART Cameron [Manjimup Senior High School]" userId="S::cameron.hart@education.wa.edu.au::1070619f-f915-420e-9d9f-8ed3a8e25c30" providerId="AD" clId="Web-{80B60AD6-F8E1-FEA8-B353-F3B716B44385}" dt="2024-06-20T03:13:31.867" v="7" actId="20577"/>
          <ac:spMkLst>
            <pc:docMk/>
            <pc:sldMk cId="123740120" sldId="709"/>
            <ac:spMk id="3" creationId="{331FC7FA-C421-866A-B2B0-593DF1CE9F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007d9fa5f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007d9fa5fd_0_3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8" name="Google Shape;1428;g1007d9fa5fd_0_32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00433fe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00433fe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00433fe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00433fe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00433fe3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00433fe3c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00433fe3c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00433fe3c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00433fe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00433fe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00433fe3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00433fe3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007d9fa5f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007d9fa5fd_0_3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8" name="Google Shape;1428;g1007d9fa5fd_0_32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776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59B67F-87AF-22B5-F8C4-346658DC1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C374E1-F010-53E7-F1E0-EBAB5D952A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C97885-6FBE-E470-D4B0-2753B1D194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53AFDE-081F-4CB3-94B9-B1EE7D0723A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00389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FB7AB5-33B4-1006-9B80-03299D4781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82A05C-80A5-AB21-AF0F-94E33B675B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B753D-4662-DC7A-0650-F6CE90CBA0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0A78C9-BFF5-4418-8864-66DC5E24ED0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30127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221194-D924-FE8C-187B-6583B5A713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000583F-A0FE-F72B-7096-634B51C14A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497D074-F78F-0E10-8A3E-BCDF324E89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3D7E60-C952-41CD-A63F-F8739653A7B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8589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6BD09-30CB-6A17-A74C-D32758A057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F68FC7-3301-8235-FEDE-82C5A039D9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6ADD8-F3D0-40BE-25FE-1C8DD5A690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F7E4E4-0699-485C-9210-DCBD437CE77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6239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485900"/>
            <a:ext cx="38100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85900"/>
            <a:ext cx="38100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85800" y="3086100"/>
            <a:ext cx="77724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5BB1FF-C2F1-E7B8-AC20-3E4B2287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468630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558695-FE66-2743-ACF3-7F475FA4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268356-0535-DDEC-7F5A-CB12DE51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fld id="{91E41FA1-BE48-48C0-8550-15F4CC733F5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69219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3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62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296563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9144000" cy="52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➔"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Char char="◆"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Char char="◆"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Char char="◆"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b="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8635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3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Nf8cuvl62Vc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CFC6-6CDF-0605-42EB-52F49438D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6. Acid 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A2C5E-8CD3-8009-12A9-57A388356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GE002</a:t>
            </a:r>
          </a:p>
        </p:txBody>
      </p:sp>
    </p:spTree>
    <p:extLst>
      <p:ext uri="{BB962C8B-B14F-4D97-AF65-F5344CB8AC3E}">
        <p14:creationId xmlns:p14="http://schemas.microsoft.com/office/powerpoint/2010/main" val="146720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62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Acid Deposition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11700" y="1296575"/>
            <a:ext cx="57453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Acid deposition is </a:t>
            </a:r>
            <a:r>
              <a:rPr lang="en" sz="1700" b="1">
                <a:highlight>
                  <a:srgbClr val="FFF2CC"/>
                </a:highlight>
              </a:rPr>
              <a:t>a broad term for any rain, snow, hail, fog, and even dust</a:t>
            </a:r>
            <a:r>
              <a:rPr lang="en" sz="1700"/>
              <a:t> that </a:t>
            </a:r>
            <a:r>
              <a:rPr lang="en" sz="1700" b="1">
                <a:highlight>
                  <a:srgbClr val="EAD1DC"/>
                </a:highlight>
              </a:rPr>
              <a:t>has a pH of less than 5.6</a:t>
            </a:r>
            <a:r>
              <a:rPr lang="en" sz="1700"/>
              <a:t>, </a:t>
            </a:r>
            <a:r>
              <a:rPr lang="en" sz="1700" b="1">
                <a:highlight>
                  <a:srgbClr val="CFE2F3"/>
                </a:highlight>
              </a:rPr>
              <a:t>caused by natural and human activity</a:t>
            </a:r>
            <a:endParaRPr sz="1700"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91440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State</a:t>
            </a:r>
            <a:r>
              <a:rPr lang="en"/>
              <a:t> the meaning of acid deposition</a:t>
            </a:r>
            <a:endParaRPr/>
          </a:p>
        </p:txBody>
      </p:sp>
      <p:pic>
        <p:nvPicPr>
          <p:cNvPr id="106" name="Google Shape;106;p18" descr="Simpsons Acid Rain Introduction for Teaching animated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425" y="1235125"/>
            <a:ext cx="2854874" cy="16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14888" y="2876150"/>
            <a:ext cx="8612100" cy="1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➔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Acid deposition is not caused from carbon dioxide, but </a:t>
            </a:r>
            <a:r>
              <a:rPr lang="en" sz="1700" b="1">
                <a:solidFill>
                  <a:schemeClr val="dk1"/>
                </a:solidFill>
                <a:highlight>
                  <a:srgbClr val="D0E0E3"/>
                </a:highlight>
                <a:latin typeface="Montserrat"/>
                <a:ea typeface="Montserrat"/>
                <a:cs typeface="Montserrat"/>
                <a:sym typeface="Montserrat"/>
              </a:rPr>
              <a:t>due to sulfur dioxide and nitrogen oxides</a:t>
            </a:r>
            <a:b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➔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Acid deposition can have </a:t>
            </a:r>
            <a:r>
              <a:rPr lang="en" sz="1700" b="1">
                <a:solidFill>
                  <a:schemeClr val="dk1"/>
                </a:solidFill>
                <a:highlight>
                  <a:srgbClr val="E6B8AF"/>
                </a:highlight>
                <a:latin typeface="Montserrat"/>
                <a:ea typeface="Montserrat"/>
                <a:cs typeface="Montserrat"/>
                <a:sym typeface="Montserrat"/>
              </a:rPr>
              <a:t>dangerous effects on living systems and human infrastructure</a:t>
            </a:r>
            <a:endParaRPr sz="1700" b="1">
              <a:solidFill>
                <a:schemeClr val="dk1"/>
              </a:solidFill>
              <a:highlight>
                <a:srgbClr val="E6B8A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62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Sulfur dioxide, SO</a:t>
            </a:r>
            <a:r>
              <a:rPr lang="en" baseline="-25000"/>
              <a:t>2</a:t>
            </a:r>
            <a:endParaRPr baseline="-25000"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11700" y="1296563"/>
            <a:ext cx="8520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When </a:t>
            </a:r>
            <a:r>
              <a:rPr lang="en" sz="1500" b="1">
                <a:highlight>
                  <a:srgbClr val="D9EAD3"/>
                </a:highlight>
              </a:rPr>
              <a:t>sulfur dioxide reacts with water in the atmosphere it forms sulfuric acid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Sulfur dioxide is produced by coal power plants and volcanic eruptions</a:t>
            </a:r>
            <a:endParaRPr sz="1500"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91440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Reflect</a:t>
            </a:r>
            <a:r>
              <a:rPr lang="en"/>
              <a:t> on the cause and effect of acid deposition by the actions of humans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675" y="2286338"/>
            <a:ext cx="3316799" cy="22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6289" y="2286350"/>
            <a:ext cx="3931784" cy="22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62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Nitrogen oxides, NO &amp; NO</a:t>
            </a:r>
            <a:r>
              <a:rPr lang="en" baseline="-25000"/>
              <a:t>2</a:t>
            </a:r>
            <a:endParaRPr baseline="-25000"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311700" y="1296563"/>
            <a:ext cx="8520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When </a:t>
            </a:r>
            <a:r>
              <a:rPr lang="en" sz="1500" b="1">
                <a:highlight>
                  <a:srgbClr val="D9EAD3"/>
                </a:highlight>
              </a:rPr>
              <a:t>nitrogen oxides reacts with water in the atmosphere it forms nitric acid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Nitrogen oxides are produced by combustion engines and lightning strikes</a:t>
            </a:r>
            <a:endParaRPr sz="1500"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91440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Reflect</a:t>
            </a:r>
            <a:r>
              <a:rPr lang="en"/>
              <a:t> on the cause and effect of acid deposition by the actions of humans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r="21593"/>
          <a:stretch/>
        </p:blipFill>
        <p:spPr>
          <a:xfrm>
            <a:off x="920500" y="2324925"/>
            <a:ext cx="3651501" cy="21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t="2912"/>
          <a:stretch/>
        </p:blipFill>
        <p:spPr>
          <a:xfrm>
            <a:off x="4737925" y="2324937"/>
            <a:ext cx="3957925" cy="21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91440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Reflect</a:t>
            </a:r>
            <a:r>
              <a:rPr lang="en"/>
              <a:t> on the cause and effect of acid deposition by the actions of humans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t="8759"/>
          <a:stretch/>
        </p:blipFill>
        <p:spPr>
          <a:xfrm>
            <a:off x="2457447" y="542950"/>
            <a:ext cx="4229099" cy="40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62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Acid Deposition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311700" y="1296563"/>
            <a:ext cx="8520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 dirty="0"/>
              <a:t>Acid deposition can have </a:t>
            </a:r>
            <a:r>
              <a:rPr lang="en" sz="1700" b="1" dirty="0">
                <a:highlight>
                  <a:srgbClr val="E6B8AF"/>
                </a:highlight>
              </a:rPr>
              <a:t>dangerous effects on living systems and human infrastructure</a:t>
            </a:r>
            <a:endParaRPr sz="1700" b="1" dirty="0">
              <a:highlight>
                <a:srgbClr val="E6B8A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000" u="sng" dirty="0">
              <a:solidFill>
                <a:srgbClr val="0097A7"/>
              </a:solidFill>
            </a:endParaRPr>
          </a:p>
        </p:txBody>
      </p:sp>
      <p:sp>
        <p:nvSpPr>
          <p:cNvPr id="138" name="Google Shape;138;p22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91440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Outline</a:t>
            </a:r>
            <a:r>
              <a:rPr lang="en"/>
              <a:t> the impact of acid deposition and its effect of the water cycle on living things and infrastructure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_acidr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23346"/>
            <a:ext cx="6858000" cy="191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5" descr="light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463482"/>
            <a:ext cx="2024844" cy="224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41829" y="640235"/>
            <a:ext cx="2893459" cy="1615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GB" altLang="en-US" sz="3300"/>
              <a:t>Where Does Acid Rain Come From?</a:t>
            </a:r>
            <a:endParaRPr lang="en-GB" sz="105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9" descr="volca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58" y="470287"/>
            <a:ext cx="1782198" cy="194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07150" y="2307772"/>
            <a:ext cx="4097937" cy="2326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36150" y="2714535"/>
            <a:ext cx="4457164" cy="1906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79371" y="453414"/>
            <a:ext cx="2404660" cy="2255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4232" y="453414"/>
            <a:ext cx="2779082" cy="22551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02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Acid Rain | Environmental Chemistry | Chemistry | FuseSchool">
            <a:hlinkClick r:id="" action="ppaction://media"/>
            <a:extLst>
              <a:ext uri="{FF2B5EF4-FFF2-40B4-BE49-F238E27FC236}">
                <a16:creationId xmlns:a16="http://schemas.microsoft.com/office/drawing/2014/main" id="{3BF2A7B7-6C24-9456-97D9-54B21CCA22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5808" y="203200"/>
            <a:ext cx="8072383" cy="456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E859-8559-3545-6F3D-0B57BC6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True or False?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D19E8-BC93-C704-4892-8A3F49F97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63378"/>
            <a:ext cx="8229600" cy="3394500"/>
          </a:xfrm>
        </p:spPr>
        <p:txBody>
          <a:bodyPr/>
          <a:lstStyle/>
          <a:p>
            <a:pPr marL="25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Acid rain is caused by the burning of fossil fuels.</a:t>
            </a:r>
          </a:p>
          <a:p>
            <a:pPr marL="25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Acid rain has a pH of 6.</a:t>
            </a:r>
          </a:p>
          <a:p>
            <a:pPr marL="25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Changing from a pH of 6 to 3 increases acidity by 2 times.</a:t>
            </a:r>
          </a:p>
          <a:p>
            <a:pPr marL="25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Sulfuric acid is produced when fossil fuels containing </a:t>
            </a:r>
            <a:r>
              <a:rPr lang="en-AU" sz="24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sulfur</a:t>
            </a: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burned.</a:t>
            </a:r>
          </a:p>
          <a:p>
            <a:pPr marL="25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Sulfuric acid dissolves in rainwater to form </a:t>
            </a:r>
            <a:r>
              <a:rPr lang="en-AU" sz="24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sulfur</a:t>
            </a: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trioxide.</a:t>
            </a:r>
          </a:p>
        </p:txBody>
      </p:sp>
    </p:spTree>
    <p:extLst>
      <p:ext uri="{BB962C8B-B14F-4D97-AF65-F5344CB8AC3E}">
        <p14:creationId xmlns:p14="http://schemas.microsoft.com/office/powerpoint/2010/main" val="98262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E859-8559-3545-6F3D-0B57BC6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True or False?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D19E8-BC93-C704-4892-8A3F49F97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4500"/>
            <a:ext cx="8229600" cy="3394500"/>
          </a:xfrm>
        </p:spPr>
        <p:txBody>
          <a:bodyPr/>
          <a:lstStyle/>
          <a:p>
            <a:pPr marL="25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Nitric acid is produced when nitrogen and oxygen react in the cylinders of motor vehicles.</a:t>
            </a:r>
          </a:p>
          <a:p>
            <a:pPr marL="25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Acid rain can neutralize alkaline soils.</a:t>
            </a:r>
          </a:p>
          <a:p>
            <a:pPr marL="25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Acid rain can cause damage when it falls on neutral or acidic soils.</a:t>
            </a:r>
          </a:p>
          <a:p>
            <a:pPr marL="25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Enzymes are unable to function in acidic conditions.</a:t>
            </a:r>
          </a:p>
          <a:p>
            <a:pPr marL="25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</a:t>
            </a:r>
            <a:r>
              <a:rPr lang="en-AU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Acid rain can wash essential metals deep into the subsoil away from plant roots.</a:t>
            </a:r>
          </a:p>
          <a:p>
            <a:pPr marL="25400" indent="0">
              <a:buNone/>
            </a:pPr>
            <a:endParaRPr lang="en-AU" sz="1400"/>
          </a:p>
        </p:txBody>
      </p:sp>
    </p:spTree>
    <p:extLst>
      <p:ext uri="{BB962C8B-B14F-4D97-AF65-F5344CB8AC3E}">
        <p14:creationId xmlns:p14="http://schemas.microsoft.com/office/powerpoint/2010/main" val="6334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B4CB-193E-10CA-B19A-1C136994F72D}"/>
              </a:ext>
            </a:extLst>
          </p:cNvPr>
          <p:cNvSpPr>
            <a:spLocks noGrp="1"/>
          </p:cNvSpPr>
          <p:nvPr/>
        </p:nvSpPr>
        <p:spPr>
          <a:xfrm>
            <a:off x="1194385" y="493999"/>
            <a:ext cx="6756597" cy="250863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n-GB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kumimoji="0" lang="en-US" sz="4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F0302020204030204"/>
                <a:ea typeface="+mj-ea"/>
                <a:cs typeface="+mj-cs"/>
              </a:rPr>
              <a:t>Task:  </a:t>
            </a:r>
            <a:r>
              <a:rPr lang="en-US" sz="4050" dirty="0">
                <a:solidFill>
                  <a:prstClr val="black"/>
                </a:solidFill>
                <a:latin typeface="Aptos Display" panose="020F0302020204030204"/>
              </a:rPr>
              <a:t>6a</a:t>
            </a:r>
            <a:r>
              <a:rPr lang="en-AU" sz="4050" b="1" dirty="0">
                <a:solidFill>
                  <a:prstClr val="black"/>
                </a:solidFill>
                <a:latin typeface="Aptos Display" panose="020F0302020204030204"/>
              </a:rPr>
              <a:t> What is Acid Rain?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FC7FA-C421-866A-B2B0-593DF1CE9FAF}"/>
              </a:ext>
            </a:extLst>
          </p:cNvPr>
          <p:cNvSpPr>
            <a:spLocks noGrp="1"/>
          </p:cNvSpPr>
          <p:nvPr/>
        </p:nvSpPr>
        <p:spPr>
          <a:xfrm>
            <a:off x="2397542" y="2879524"/>
            <a:ext cx="4338888" cy="179374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en-GB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Complete the worksheet.</a:t>
            </a:r>
          </a:p>
        </p:txBody>
      </p:sp>
    </p:spTree>
    <p:extLst>
      <p:ext uri="{BB962C8B-B14F-4D97-AF65-F5344CB8AC3E}">
        <p14:creationId xmlns:p14="http://schemas.microsoft.com/office/powerpoint/2010/main" val="47981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24D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95"/>
          <p:cNvSpPr txBox="1"/>
          <p:nvPr/>
        </p:nvSpPr>
        <p:spPr>
          <a:xfrm>
            <a:off x="447550" y="73500"/>
            <a:ext cx="7910100" cy="4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You need to be able to….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r>
              <a:rPr lang="en-GB" sz="3000" b="1" dirty="0">
                <a:solidFill>
                  <a:schemeClr val="dk1"/>
                </a:solidFill>
              </a:rPr>
              <a:t>Explain acid rain and its impacts on organisms, rocks and metals</a:t>
            </a:r>
            <a:r>
              <a:rPr lang="en-AU" sz="3000" b="1" dirty="0">
                <a:solidFill>
                  <a:schemeClr val="dk1"/>
                </a:solidFill>
              </a:rPr>
              <a:t>.</a:t>
            </a:r>
            <a:endParaRPr sz="3000" b="1" dirty="0">
              <a:solidFill>
                <a:schemeClr val="dk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AU" sz="3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  <a:p>
            <a:endParaRPr lang="en-US" sz="3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B4CB-193E-10CA-B19A-1C136994F72D}"/>
              </a:ext>
            </a:extLst>
          </p:cNvPr>
          <p:cNvSpPr>
            <a:spLocks noGrp="1"/>
          </p:cNvSpPr>
          <p:nvPr/>
        </p:nvSpPr>
        <p:spPr>
          <a:xfrm>
            <a:off x="384760" y="-1301"/>
            <a:ext cx="8528247" cy="257531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n-GB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kumimoji="0" lang="en-US" sz="4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F0302020204030204"/>
                <a:ea typeface="+mj-ea"/>
                <a:cs typeface="+mj-cs"/>
              </a:rPr>
              <a:t>Task:  </a:t>
            </a:r>
            <a:r>
              <a:rPr lang="en-US" sz="4050" dirty="0">
                <a:solidFill>
                  <a:prstClr val="black"/>
                </a:solidFill>
                <a:latin typeface="Aptos Display" panose="020F0302020204030204"/>
              </a:rPr>
              <a:t>6b</a:t>
            </a:r>
            <a:r>
              <a:rPr lang="en-AU" sz="4050" b="1" dirty="0">
                <a:solidFill>
                  <a:prstClr val="black"/>
                </a:solidFill>
                <a:latin typeface="Aptos Display" panose="020F0302020204030204"/>
              </a:rPr>
              <a:t> Acid Rain Info Sheet </a:t>
            </a:r>
            <a:r>
              <a:rPr lang="en-AU" sz="4050" dirty="0">
                <a:solidFill>
                  <a:prstClr val="black"/>
                </a:solidFill>
                <a:latin typeface="Aptos Display" panose="020F0302020204030204"/>
              </a:rPr>
              <a:t>or </a:t>
            </a:r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en-AU" sz="4050" b="1" dirty="0">
                <a:solidFill>
                  <a:prstClr val="black"/>
                </a:solidFill>
                <a:latin typeface="Aptos Display" panose="020F0302020204030204"/>
              </a:rPr>
              <a:t>6b Environment acid rain fact sheet</a:t>
            </a:r>
            <a:endParaRPr lang="en-US">
              <a:solidFill>
                <a:prstClr val="black"/>
              </a:solidFill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FC7FA-C421-866A-B2B0-593DF1CE9FAF}"/>
              </a:ext>
            </a:extLst>
          </p:cNvPr>
          <p:cNvSpPr>
            <a:spLocks noGrp="1"/>
          </p:cNvSpPr>
          <p:nvPr/>
        </p:nvSpPr>
        <p:spPr>
          <a:xfrm>
            <a:off x="2404686" y="2172293"/>
            <a:ext cx="4338888" cy="179374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en-GB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750"/>
              </a:spcBef>
              <a:buClrTx/>
              <a:defRPr/>
            </a:pPr>
            <a:r>
              <a:rPr lang="en-US" sz="3000" dirty="0">
                <a:solidFill>
                  <a:prstClr val="black"/>
                </a:solidFill>
                <a:latin typeface="Aptos" panose="020B0004020202020204"/>
              </a:rPr>
              <a:t>Read one of the pdfs, writing your own notes as you go.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40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GB"/>
              <a:t>ACID RAIN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68398"/>
            <a:ext cx="4087416" cy="242946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lvl="0"/>
            <a:endParaRPr lang="en-GB" sz="225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2250">
                <a:latin typeface="Arial" panose="020B0604020202020204" pitchFamily="34" charset="0"/>
                <a:cs typeface="Arial" panose="020B0604020202020204" pitchFamily="34" charset="0"/>
              </a:rPr>
              <a:t>Rain is naturally slightly acidic (it contains carbon dioxide)</a:t>
            </a:r>
          </a:p>
          <a:p>
            <a:pPr lvl="0"/>
            <a:endParaRPr lang="en-GB" sz="225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2250">
                <a:latin typeface="Arial" panose="020B0604020202020204" pitchFamily="34" charset="0"/>
                <a:cs typeface="Arial" panose="020B0604020202020204" pitchFamily="34" charset="0"/>
              </a:rPr>
              <a:t>When water vapour is combined with certain </a:t>
            </a:r>
            <a:r>
              <a:rPr lang="en-GB" sz="2250" b="1">
                <a:latin typeface="Arial" panose="020B0604020202020204" pitchFamily="34" charset="0"/>
                <a:cs typeface="Arial" panose="020B0604020202020204" pitchFamily="34" charset="0"/>
              </a:rPr>
              <a:t>pollution</a:t>
            </a:r>
            <a:r>
              <a:rPr lang="en-GB" sz="2250">
                <a:latin typeface="Arial" panose="020B0604020202020204" pitchFamily="34" charset="0"/>
                <a:cs typeface="Arial" panose="020B0604020202020204" pitchFamily="34" charset="0"/>
              </a:rPr>
              <a:t> it makes the rain </a:t>
            </a:r>
            <a:r>
              <a:rPr lang="en-GB" sz="2250" b="1" u="sng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GB" sz="2250">
                <a:latin typeface="Arial" panose="020B0604020202020204" pitchFamily="34" charset="0"/>
                <a:cs typeface="Arial" panose="020B0604020202020204" pitchFamily="34" charset="0"/>
              </a:rPr>
              <a:t> acidic.</a:t>
            </a:r>
          </a:p>
          <a:p>
            <a:pPr marL="0" indent="0">
              <a:buNone/>
            </a:pPr>
            <a:r>
              <a:rPr lang="en-GB" sz="2250">
                <a:solidFill>
                  <a:srgbClr val="7030A0"/>
                </a:solidFill>
                <a:latin typeface="Comic Sans MS" pitchFamily="66" charset="0"/>
              </a:rPr>
              <a:t>   </a:t>
            </a:r>
            <a:endParaRPr lang="en-GB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06" y="1194631"/>
            <a:ext cx="3028950" cy="2403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36148" y="1167594"/>
            <a:ext cx="3024336" cy="2484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54956" y="1175582"/>
            <a:ext cx="1489044" cy="20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1800" b="1">
                <a:solidFill>
                  <a:prstClr val="white"/>
                </a:solidFill>
                <a:latin typeface="Calibri"/>
              </a:rPr>
              <a:t>Where does the sulphur dioxide come from?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605851"/>
            <a:ext cx="7203284" cy="151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484" y="-14768"/>
            <a:ext cx="1512095" cy="11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9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GB"/>
              <a:t>EQUATIONS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90949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pPr lvl="0">
              <a:buFont typeface="Symbol"/>
              <a:buChar char=""/>
            </a:pPr>
            <a:r>
              <a:rPr lang="en-GB" b="1">
                <a:ea typeface="Times New Roman"/>
              </a:rPr>
              <a:t>Sulphur dioxide and water form sulphurous acid (H</a:t>
            </a:r>
            <a:r>
              <a:rPr lang="en-GB" b="1" baseline="-25000">
                <a:ea typeface="Times New Roman"/>
              </a:rPr>
              <a:t>2</a:t>
            </a:r>
            <a:r>
              <a:rPr lang="en-GB" b="1">
                <a:ea typeface="Times New Roman"/>
              </a:rPr>
              <a:t>SO</a:t>
            </a:r>
            <a:r>
              <a:rPr lang="en-GB" b="1" baseline="-25000">
                <a:ea typeface="Times New Roman"/>
              </a:rPr>
              <a:t>3</a:t>
            </a:r>
            <a:r>
              <a:rPr lang="en-GB" b="1">
                <a:ea typeface="Times New Roman"/>
              </a:rPr>
              <a:t>) </a:t>
            </a:r>
            <a:br>
              <a:rPr lang="en-GB">
                <a:ea typeface="Times New Roman"/>
              </a:rPr>
            </a:br>
            <a:r>
              <a:rPr lang="en-GB">
                <a:ea typeface="Times New Roman"/>
              </a:rPr>
              <a:t>SO</a:t>
            </a:r>
            <a:r>
              <a:rPr lang="en-GB" baseline="-25000">
                <a:ea typeface="Times New Roman"/>
              </a:rPr>
              <a:t>2</a:t>
            </a:r>
            <a:r>
              <a:rPr lang="en-GB">
                <a:ea typeface="Times New Roman"/>
              </a:rPr>
              <a:t>(g) + H</a:t>
            </a:r>
            <a:r>
              <a:rPr lang="en-GB" baseline="-25000">
                <a:ea typeface="Times New Roman"/>
              </a:rPr>
              <a:t>2</a:t>
            </a:r>
            <a:r>
              <a:rPr lang="en-GB">
                <a:ea typeface="Times New Roman"/>
              </a:rPr>
              <a:t>O(l) → H</a:t>
            </a:r>
            <a:r>
              <a:rPr lang="en-GB" baseline="-25000">
                <a:ea typeface="Times New Roman"/>
              </a:rPr>
              <a:t>2</a:t>
            </a:r>
            <a:r>
              <a:rPr lang="en-GB">
                <a:ea typeface="Times New Roman"/>
              </a:rPr>
              <a:t>SO</a:t>
            </a:r>
            <a:r>
              <a:rPr lang="en-GB" baseline="-25000">
                <a:ea typeface="Times New Roman"/>
              </a:rPr>
              <a:t>3</a:t>
            </a:r>
            <a:r>
              <a:rPr lang="en-GB">
                <a:ea typeface="Times New Roman"/>
              </a:rPr>
              <a:t>(</a:t>
            </a:r>
            <a:r>
              <a:rPr lang="en-GB" err="1">
                <a:ea typeface="Times New Roman"/>
              </a:rPr>
              <a:t>aq</a:t>
            </a:r>
            <a:r>
              <a:rPr lang="en-GB">
                <a:ea typeface="Times New Roman"/>
              </a:rPr>
              <a:t>)</a:t>
            </a:r>
          </a:p>
          <a:p>
            <a:pPr marL="0" indent="0">
              <a:buNone/>
            </a:pPr>
            <a:endParaRPr lang="en-GB" sz="825">
              <a:latin typeface="Times New Roman"/>
              <a:ea typeface="Times New Roman"/>
            </a:endParaRPr>
          </a:p>
          <a:p>
            <a:pPr lvl="0">
              <a:buFont typeface="Symbol"/>
              <a:buChar char=""/>
            </a:pPr>
            <a:r>
              <a:rPr lang="en-GB" b="1">
                <a:ea typeface="Times New Roman"/>
              </a:rPr>
              <a:t>Some oxides of nitrogen, like nitrogen dioxide (NO</a:t>
            </a:r>
            <a:r>
              <a:rPr lang="en-GB" b="1" baseline="-25000">
                <a:ea typeface="Times New Roman"/>
              </a:rPr>
              <a:t>2</a:t>
            </a:r>
            <a:r>
              <a:rPr lang="en-GB" b="1">
                <a:ea typeface="Times New Roman"/>
              </a:rPr>
              <a:t>), react with water to form nitrous acid (HNO</a:t>
            </a:r>
            <a:r>
              <a:rPr lang="en-GB" b="1" baseline="-25000">
                <a:ea typeface="Times New Roman"/>
              </a:rPr>
              <a:t>2</a:t>
            </a:r>
            <a:r>
              <a:rPr lang="en-GB" b="1">
                <a:ea typeface="Times New Roman"/>
              </a:rPr>
              <a:t>) and nitric acid (HNO</a:t>
            </a:r>
            <a:r>
              <a:rPr lang="en-GB" b="1" baseline="-25000">
                <a:ea typeface="Times New Roman"/>
              </a:rPr>
              <a:t>3</a:t>
            </a:r>
            <a:r>
              <a:rPr lang="en-GB" b="1">
                <a:ea typeface="Times New Roman"/>
              </a:rPr>
              <a:t>) </a:t>
            </a:r>
            <a:br>
              <a:rPr lang="en-GB">
                <a:ea typeface="Times New Roman"/>
              </a:rPr>
            </a:br>
            <a:r>
              <a:rPr lang="en-GB">
                <a:ea typeface="Times New Roman"/>
              </a:rPr>
              <a:t>2NO</a:t>
            </a:r>
            <a:r>
              <a:rPr lang="en-GB" baseline="-25000">
                <a:ea typeface="Times New Roman"/>
              </a:rPr>
              <a:t>2</a:t>
            </a:r>
            <a:r>
              <a:rPr lang="en-GB">
                <a:ea typeface="Times New Roman"/>
              </a:rPr>
              <a:t>(g) + H</a:t>
            </a:r>
            <a:r>
              <a:rPr lang="en-GB" baseline="-25000">
                <a:ea typeface="Times New Roman"/>
              </a:rPr>
              <a:t>2</a:t>
            </a:r>
            <a:r>
              <a:rPr lang="en-GB">
                <a:ea typeface="Times New Roman"/>
              </a:rPr>
              <a:t>O(l) → HNO</a:t>
            </a:r>
            <a:r>
              <a:rPr lang="en-GB" baseline="-25000">
                <a:ea typeface="Times New Roman"/>
              </a:rPr>
              <a:t>2</a:t>
            </a:r>
            <a:r>
              <a:rPr lang="en-GB">
                <a:ea typeface="Times New Roman"/>
              </a:rPr>
              <a:t>(</a:t>
            </a:r>
            <a:r>
              <a:rPr lang="en-GB" err="1">
                <a:ea typeface="Times New Roman"/>
              </a:rPr>
              <a:t>aq</a:t>
            </a:r>
            <a:r>
              <a:rPr lang="en-GB">
                <a:ea typeface="Times New Roman"/>
              </a:rPr>
              <a:t>) + HNO</a:t>
            </a:r>
            <a:r>
              <a:rPr lang="en-GB" baseline="-25000">
                <a:ea typeface="Times New Roman"/>
              </a:rPr>
              <a:t>3</a:t>
            </a:r>
            <a:r>
              <a:rPr lang="en-GB">
                <a:ea typeface="Times New Roman"/>
              </a:rPr>
              <a:t>(</a:t>
            </a:r>
            <a:r>
              <a:rPr lang="en-GB" err="1">
                <a:ea typeface="Times New Roman"/>
              </a:rPr>
              <a:t>aq</a:t>
            </a:r>
            <a:r>
              <a:rPr lang="en-GB">
                <a:ea typeface="Times New Roman"/>
              </a:rPr>
              <a:t>) </a:t>
            </a:r>
          </a:p>
          <a:p>
            <a:pPr marL="0" indent="0">
              <a:buNone/>
            </a:pPr>
            <a:endParaRPr lang="en-GB" sz="900">
              <a:latin typeface="Times New Roman"/>
              <a:ea typeface="Times New Roman"/>
            </a:endParaRPr>
          </a:p>
          <a:p>
            <a:pPr lvl="0">
              <a:buFont typeface="Symbol"/>
              <a:buChar char=""/>
            </a:pPr>
            <a:r>
              <a:rPr lang="en-GB" b="1">
                <a:ea typeface="Times New Roman"/>
                <a:cs typeface="Arial"/>
              </a:rPr>
              <a:t>Carbon dioxide in the air can dissolve in rain water to form carbonic acid, (H</a:t>
            </a:r>
            <a:r>
              <a:rPr lang="en-GB" b="1" baseline="-25000">
                <a:ea typeface="Times New Roman"/>
                <a:cs typeface="Arial"/>
              </a:rPr>
              <a:t>2</a:t>
            </a:r>
            <a:r>
              <a:rPr lang="en-GB" b="1">
                <a:ea typeface="Times New Roman"/>
                <a:cs typeface="Arial"/>
              </a:rPr>
              <a:t>CO</a:t>
            </a:r>
            <a:r>
              <a:rPr lang="en-GB" b="1" baseline="-25000">
                <a:ea typeface="Times New Roman"/>
                <a:cs typeface="Arial"/>
              </a:rPr>
              <a:t>3</a:t>
            </a:r>
            <a:r>
              <a:rPr lang="en-GB" b="1">
                <a:ea typeface="Times New Roman"/>
                <a:cs typeface="Arial"/>
              </a:rPr>
              <a:t>).</a:t>
            </a:r>
            <a:endParaRPr lang="en-GB" sz="2700" b="1">
              <a:latin typeface="Times New Roman"/>
              <a:ea typeface="Times New Roman"/>
            </a:endParaRPr>
          </a:p>
          <a:p>
            <a:pPr marL="0" indent="0">
              <a:buNone/>
            </a:pPr>
            <a:r>
              <a:rPr lang="en-GB">
                <a:ea typeface="Times New Roman"/>
                <a:cs typeface="Arial"/>
              </a:rPr>
              <a:t>    CO</a:t>
            </a:r>
            <a:r>
              <a:rPr lang="en-GB" baseline="-25000">
                <a:ea typeface="Times New Roman"/>
                <a:cs typeface="Arial"/>
              </a:rPr>
              <a:t>2</a:t>
            </a:r>
            <a:r>
              <a:rPr lang="en-GB">
                <a:ea typeface="Times New Roman"/>
                <a:cs typeface="Arial"/>
              </a:rPr>
              <a:t> + H</a:t>
            </a:r>
            <a:r>
              <a:rPr lang="en-GB" baseline="-25000">
                <a:ea typeface="Times New Roman"/>
                <a:cs typeface="Arial"/>
              </a:rPr>
              <a:t>2</a:t>
            </a:r>
            <a:r>
              <a:rPr lang="en-GB">
                <a:ea typeface="Times New Roman"/>
                <a:cs typeface="Arial"/>
              </a:rPr>
              <a:t>O </a:t>
            </a:r>
            <a:r>
              <a:rPr lang="en-GB">
                <a:ea typeface="Times New Roman"/>
              </a:rPr>
              <a:t>  → </a:t>
            </a:r>
            <a:r>
              <a:rPr lang="en-GB">
                <a:ea typeface="Times New Roman"/>
                <a:cs typeface="Arial"/>
              </a:rPr>
              <a:t>   H</a:t>
            </a:r>
            <a:r>
              <a:rPr lang="en-GB" baseline="-25000">
                <a:ea typeface="Times New Roman"/>
                <a:cs typeface="Arial"/>
              </a:rPr>
              <a:t>2</a:t>
            </a:r>
            <a:r>
              <a:rPr lang="en-GB">
                <a:ea typeface="Times New Roman"/>
                <a:cs typeface="Arial"/>
              </a:rPr>
              <a:t>CO</a:t>
            </a:r>
            <a:r>
              <a:rPr lang="en-GB" baseline="-25000">
                <a:ea typeface="Times New Roman"/>
                <a:cs typeface="Arial"/>
              </a:rPr>
              <a:t>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496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9" descr="72754-004-B387DF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22" y="2278857"/>
            <a:ext cx="2041122" cy="286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800px--_Acid_rain_damaged_gargoyle_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19" y="141686"/>
            <a:ext cx="3996965" cy="2106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aq_800px-Acid_rain_woods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9" y="3245645"/>
            <a:ext cx="2231669" cy="167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Concrete-Reinforcing-Steel-Corrosion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11028"/>
            <a:ext cx="216024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AcidRainDFis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9" y="195487"/>
            <a:ext cx="2161691" cy="3050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426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250" y="64752"/>
            <a:ext cx="8520600" cy="572700"/>
          </a:xfrm>
          <a:solidFill>
            <a:schemeClr val="bg1"/>
          </a:solidFill>
        </p:spPr>
        <p:txBody>
          <a:bodyPr/>
          <a:lstStyle/>
          <a:p>
            <a:r>
              <a:rPr lang="en-GB" b="1"/>
              <a:t>EFFECTS</a:t>
            </a:r>
          </a:p>
        </p:txBody>
      </p:sp>
      <p:pic>
        <p:nvPicPr>
          <p:cNvPr id="6" name="Picture 9" descr="ContaminatedL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9" y="592774"/>
            <a:ext cx="1793081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98541" y="592197"/>
            <a:ext cx="2798024" cy="120032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dirty="0"/>
              <a:t>When soil is contaminated, crop production drops</a:t>
            </a:r>
            <a:r>
              <a:rPr lang="en-GB" altLang="en-US" sz="2400" dirty="0">
                <a:solidFill>
                  <a:srgbClr val="969696"/>
                </a:solidFill>
              </a:rPr>
              <a:t> </a:t>
            </a:r>
            <a:endParaRPr lang="en-GB" altLang="en-US" sz="2400">
              <a:solidFill>
                <a:srgbClr val="96969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3" descr="Fishd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60" y="2687009"/>
            <a:ext cx="1793081" cy="244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9392" y="2684250"/>
            <a:ext cx="2335391" cy="230832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dirty="0"/>
              <a:t>Acids pollute water which leads to fish death. Drinking water is contaminated.</a:t>
            </a:r>
          </a:p>
        </p:txBody>
      </p:sp>
      <p:pic>
        <p:nvPicPr>
          <p:cNvPr id="10" name="Picture 8" descr="acidrainstatue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57" y="562690"/>
            <a:ext cx="1716882" cy="21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dead tre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15" y="2837885"/>
            <a:ext cx="2522934" cy="173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449932" y="159197"/>
            <a:ext cx="2590018" cy="267765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dirty="0"/>
              <a:t>Buildings and precious stone objects are weathered away as the stone reacts with the acid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71103" y="2837882"/>
            <a:ext cx="218123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dirty="0"/>
              <a:t>These trees have been killed by acidic soil and waterways </a:t>
            </a:r>
            <a:endParaRPr lang="en-GB" alt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422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B4CB-193E-10CA-B19A-1C136994F72D}"/>
              </a:ext>
            </a:extLst>
          </p:cNvPr>
          <p:cNvSpPr>
            <a:spLocks noGrp="1"/>
          </p:cNvSpPr>
          <p:nvPr/>
        </p:nvSpPr>
        <p:spPr>
          <a:xfrm>
            <a:off x="744330" y="-148938"/>
            <a:ext cx="7649565" cy="142992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n-GB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kumimoji="0" lang="en-US" sz="4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F0302020204030204"/>
                <a:ea typeface="+mj-ea"/>
                <a:cs typeface="+mj-cs"/>
              </a:rPr>
              <a:t>Task:  </a:t>
            </a:r>
            <a:r>
              <a:rPr lang="en-US" sz="4050" dirty="0">
                <a:solidFill>
                  <a:prstClr val="black"/>
                </a:solidFill>
                <a:latin typeface="Aptos Display" panose="020F0302020204030204"/>
              </a:rPr>
              <a:t>6c</a:t>
            </a:r>
            <a:r>
              <a:rPr lang="en-AU" sz="4050" b="1" dirty="0">
                <a:solidFill>
                  <a:prstClr val="black"/>
                </a:solidFill>
                <a:latin typeface="Aptos Display" panose="020F0302020204030204"/>
              </a:rPr>
              <a:t> Acid Deposition Example 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FC7FA-C421-866A-B2B0-593DF1CE9FAF}"/>
              </a:ext>
            </a:extLst>
          </p:cNvPr>
          <p:cNvSpPr>
            <a:spLocks noGrp="1"/>
          </p:cNvSpPr>
          <p:nvPr/>
        </p:nvSpPr>
        <p:spPr>
          <a:xfrm>
            <a:off x="640181" y="1072156"/>
            <a:ext cx="8275093" cy="247954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GB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  <a:buClrTx/>
              <a:defRPr/>
            </a:pPr>
            <a:r>
              <a:rPr lang="en-US" sz="2800">
                <a:solidFill>
                  <a:prstClr val="black"/>
                </a:solidFill>
                <a:latin typeface="Aptos" panose="020B0004020202020204"/>
              </a:rPr>
              <a:t>Choose one of the four topics to research online. Find a </a:t>
            </a:r>
            <a:r>
              <a:rPr lang="en-US" sz="2800" dirty="0">
                <a:solidFill>
                  <a:prstClr val="black"/>
                </a:solidFill>
                <a:latin typeface="Aptos" panose="020B0004020202020204"/>
              </a:rPr>
              <a:t>real world example and prepare a slide in which you provide all relevant details.</a:t>
            </a:r>
            <a:endParaRPr lang="en-US" sz="2800">
              <a:solidFill>
                <a:prstClr val="black"/>
              </a:solidFill>
              <a:cs typeface="Arial"/>
            </a:endParaRPr>
          </a:p>
          <a:p>
            <a:pPr>
              <a:lnSpc>
                <a:spcPct val="90000"/>
              </a:lnSpc>
              <a:spcBef>
                <a:spcPts val="750"/>
              </a:spcBef>
              <a:buClrTx/>
              <a:defRPr/>
            </a:pPr>
            <a:endParaRPr lang="en-US" sz="2800" dirty="0">
              <a:solidFill>
                <a:prstClr val="black"/>
              </a:solidFill>
              <a:latin typeface="Aptos" panose="020B0004020202020204"/>
            </a:endParaRPr>
          </a:p>
          <a:p>
            <a:pPr marL="514350" indent="-514350">
              <a:lnSpc>
                <a:spcPct val="90000"/>
              </a:lnSpc>
              <a:spcBef>
                <a:spcPts val="750"/>
              </a:spcBef>
              <a:buClrTx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Aptos" panose="020B0004020202020204"/>
              </a:rPr>
              <a:t>Effect of Acid Deposition on Limestone Buildings</a:t>
            </a:r>
          </a:p>
          <a:p>
            <a:pPr marL="514350" indent="-514350">
              <a:lnSpc>
                <a:spcPct val="90000"/>
              </a:lnSpc>
              <a:spcBef>
                <a:spcPts val="750"/>
              </a:spcBef>
              <a:buClrTx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Aptos" panose="020B0004020202020204"/>
              </a:rPr>
              <a:t>Effect of Acid Deposition on Metal Structures</a:t>
            </a:r>
          </a:p>
          <a:p>
            <a:pPr marL="514350" indent="-514350">
              <a:lnSpc>
                <a:spcPct val="90000"/>
              </a:lnSpc>
              <a:spcBef>
                <a:spcPts val="750"/>
              </a:spcBef>
              <a:buClrTx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Aptos" panose="020B0004020202020204"/>
              </a:rPr>
              <a:t>Effect of Acid Deposition on Plants &amp; Trees</a:t>
            </a:r>
          </a:p>
          <a:p>
            <a:pPr marL="514350" indent="-514350">
              <a:lnSpc>
                <a:spcPct val="90000"/>
              </a:lnSpc>
              <a:spcBef>
                <a:spcPts val="750"/>
              </a:spcBef>
              <a:buClrTx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Aptos" panose="020B0004020202020204"/>
              </a:rPr>
              <a:t>Effect of Acid Deposition on Aquatic Life</a:t>
            </a:r>
          </a:p>
          <a:p>
            <a:pPr marL="514350" indent="-514350" algn="ctr">
              <a:lnSpc>
                <a:spcPct val="90000"/>
              </a:lnSpc>
              <a:spcBef>
                <a:spcPts val="750"/>
              </a:spcBef>
              <a:buClrTx/>
              <a:buAutoNum type="arabicPeriod"/>
              <a:defRPr/>
            </a:pPr>
            <a:endParaRPr lang="en-US" sz="28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361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95"/>
          <p:cNvSpPr txBox="1"/>
          <p:nvPr/>
        </p:nvSpPr>
        <p:spPr>
          <a:xfrm>
            <a:off x="447550" y="73500"/>
            <a:ext cx="8388731" cy="4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lvl="0"/>
            <a:r>
              <a:rPr lang="en-AU" sz="2400" dirty="0"/>
              <a:t>Are you now able to….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r>
              <a:rPr lang="en-GB" sz="3000" b="1" dirty="0">
                <a:solidFill>
                  <a:schemeClr val="dk1"/>
                </a:solidFill>
              </a:rPr>
              <a:t>Explain acid rain and its impacts on organisms, rocks and metals</a:t>
            </a:r>
            <a:r>
              <a:rPr lang="en-AU" sz="3000" b="1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29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Which is incorrect?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GB" sz="2000" b="1">
                <a:solidFill>
                  <a:schemeClr val="accent5">
                    <a:lumMod val="75000"/>
                  </a:schemeClr>
                </a:solidFill>
              </a:rPr>
              <a:t>Carbon + Oxygen         water + carbon dioxide</a:t>
            </a:r>
          </a:p>
          <a:p>
            <a:pPr marL="0" indent="0">
              <a:buNone/>
            </a:pPr>
            <a:endParaRPr lang="en-GB" sz="2000">
              <a:solidFill>
                <a:schemeClr val="accent5">
                  <a:lumMod val="75000"/>
                </a:schemeClr>
              </a:solidFill>
            </a:endParaRPr>
          </a:p>
          <a:p>
            <a:pPr marL="25400" indent="0">
              <a:buNone/>
            </a:pPr>
            <a:r>
              <a:rPr lang="en-GB" sz="2000" b="1">
                <a:solidFill>
                  <a:schemeClr val="accent5">
                    <a:lumMod val="75000"/>
                  </a:schemeClr>
                </a:solidFill>
              </a:rPr>
              <a:t>Nitrogen + oxygen          nitrogen dioxide</a:t>
            </a:r>
          </a:p>
          <a:p>
            <a:pPr marL="0" indent="0">
              <a:buNone/>
            </a:pPr>
            <a:endParaRPr lang="en-GB" sz="2000" b="1">
              <a:solidFill>
                <a:schemeClr val="accent5">
                  <a:lumMod val="75000"/>
                </a:schemeClr>
              </a:solidFill>
            </a:endParaRPr>
          </a:p>
          <a:p>
            <a:pPr marL="25400" indent="0">
              <a:buNone/>
            </a:pPr>
            <a:r>
              <a:rPr lang="en-GB" sz="2000" b="1">
                <a:solidFill>
                  <a:schemeClr val="accent5">
                    <a:lumMod val="75000"/>
                  </a:schemeClr>
                </a:solidFill>
              </a:rPr>
              <a:t>Sulphur + oxygen           sulphur dioxide</a:t>
            </a:r>
          </a:p>
          <a:p>
            <a:pPr marL="0" indent="0">
              <a:buNone/>
            </a:pPr>
            <a:endParaRPr lang="en-GB" sz="2000">
              <a:solidFill>
                <a:schemeClr val="accent5">
                  <a:lumMod val="75000"/>
                </a:schemeClr>
              </a:solidFill>
            </a:endParaRPr>
          </a:p>
          <a:p>
            <a:pPr marL="25400" indent="0">
              <a:buNone/>
            </a:pPr>
            <a:r>
              <a:rPr lang="en-GB" sz="2000" b="1">
                <a:solidFill>
                  <a:schemeClr val="accent5">
                    <a:lumMod val="75000"/>
                  </a:schemeClr>
                </a:solidFill>
              </a:rPr>
              <a:t>Hydrocarbon + oxygen          water +  carbon dioxide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467373" y="1492339"/>
            <a:ext cx="378042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ight Arrow 3">
            <a:extLst>
              <a:ext uri="{FF2B5EF4-FFF2-40B4-BE49-F238E27FC236}">
                <a16:creationId xmlns:a16="http://schemas.microsoft.com/office/drawing/2014/main" id="{AF2C57F3-CE27-A797-1CB8-1095EFAA0817}"/>
              </a:ext>
            </a:extLst>
          </p:cNvPr>
          <p:cNvSpPr/>
          <p:nvPr/>
        </p:nvSpPr>
        <p:spPr>
          <a:xfrm>
            <a:off x="2590242" y="2339400"/>
            <a:ext cx="378042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ight Arrow 3">
            <a:extLst>
              <a:ext uri="{FF2B5EF4-FFF2-40B4-BE49-F238E27FC236}">
                <a16:creationId xmlns:a16="http://schemas.microsoft.com/office/drawing/2014/main" id="{616FFD75-3BFC-5043-084D-26A445947B2B}"/>
              </a:ext>
            </a:extLst>
          </p:cNvPr>
          <p:cNvSpPr/>
          <p:nvPr/>
        </p:nvSpPr>
        <p:spPr>
          <a:xfrm>
            <a:off x="2539890" y="3186461"/>
            <a:ext cx="378042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ight Arrow 3">
            <a:extLst>
              <a:ext uri="{FF2B5EF4-FFF2-40B4-BE49-F238E27FC236}">
                <a16:creationId xmlns:a16="http://schemas.microsoft.com/office/drawing/2014/main" id="{38A7EABF-6880-8BAE-D549-CC2102305FA6}"/>
              </a:ext>
            </a:extLst>
          </p:cNvPr>
          <p:cNvSpPr/>
          <p:nvPr/>
        </p:nvSpPr>
        <p:spPr>
          <a:xfrm>
            <a:off x="3055650" y="4068625"/>
            <a:ext cx="378042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91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GB" sz="2000" b="1">
                <a:solidFill>
                  <a:schemeClr val="accent5">
                    <a:lumMod val="75000"/>
                  </a:schemeClr>
                </a:solidFill>
              </a:rPr>
              <a:t>Carbon + Oxygen         water + carbon dioxide </a:t>
            </a:r>
            <a:r>
              <a:rPr lang="en-GB" b="1">
                <a:solidFill>
                  <a:srgbClr val="FF0000"/>
                </a:solidFill>
              </a:rPr>
              <a:t>X</a:t>
            </a:r>
          </a:p>
          <a:p>
            <a:pPr marL="0" indent="0">
              <a:buNone/>
            </a:pPr>
            <a:endParaRPr lang="en-GB" sz="2000">
              <a:solidFill>
                <a:schemeClr val="accent5">
                  <a:lumMod val="75000"/>
                </a:schemeClr>
              </a:solidFill>
            </a:endParaRPr>
          </a:p>
          <a:p>
            <a:pPr marL="25400" indent="0">
              <a:buNone/>
            </a:pPr>
            <a:r>
              <a:rPr lang="en-GB" sz="2000" b="1">
                <a:solidFill>
                  <a:schemeClr val="accent5">
                    <a:lumMod val="75000"/>
                  </a:schemeClr>
                </a:solidFill>
              </a:rPr>
              <a:t>Nitrogen + oxygen          nitrogen dioxide</a:t>
            </a:r>
          </a:p>
          <a:p>
            <a:pPr marL="0" indent="0">
              <a:buNone/>
            </a:pPr>
            <a:endParaRPr lang="en-GB" sz="2000" b="1">
              <a:solidFill>
                <a:schemeClr val="accent5">
                  <a:lumMod val="75000"/>
                </a:schemeClr>
              </a:solidFill>
            </a:endParaRPr>
          </a:p>
          <a:p>
            <a:pPr marL="25400" indent="0">
              <a:buNone/>
            </a:pPr>
            <a:r>
              <a:rPr lang="en-GB" sz="2000" b="1">
                <a:solidFill>
                  <a:schemeClr val="accent5">
                    <a:lumMod val="75000"/>
                  </a:schemeClr>
                </a:solidFill>
              </a:rPr>
              <a:t>Sulphur + oxygen           sulphur dioxide</a:t>
            </a:r>
          </a:p>
          <a:p>
            <a:pPr marL="0" indent="0">
              <a:buNone/>
            </a:pPr>
            <a:endParaRPr lang="en-GB" sz="2000">
              <a:solidFill>
                <a:schemeClr val="accent5">
                  <a:lumMod val="75000"/>
                </a:schemeClr>
              </a:solidFill>
            </a:endParaRPr>
          </a:p>
          <a:p>
            <a:pPr marL="25400" indent="0">
              <a:buNone/>
            </a:pPr>
            <a:r>
              <a:rPr lang="en-GB" sz="2000" b="1">
                <a:solidFill>
                  <a:schemeClr val="accent5">
                    <a:lumMod val="75000"/>
                  </a:schemeClr>
                </a:solidFill>
              </a:rPr>
              <a:t>Hydrocarbon + oxygen          water +  carbon dioxide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460116" y="1659460"/>
            <a:ext cx="378042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ight Arrow 3">
            <a:extLst>
              <a:ext uri="{FF2B5EF4-FFF2-40B4-BE49-F238E27FC236}">
                <a16:creationId xmlns:a16="http://schemas.microsoft.com/office/drawing/2014/main" id="{AF2C57F3-CE27-A797-1CB8-1095EFAA0817}"/>
              </a:ext>
            </a:extLst>
          </p:cNvPr>
          <p:cNvSpPr/>
          <p:nvPr/>
        </p:nvSpPr>
        <p:spPr>
          <a:xfrm>
            <a:off x="2649137" y="2571750"/>
            <a:ext cx="378042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ight Arrow 3">
            <a:extLst>
              <a:ext uri="{FF2B5EF4-FFF2-40B4-BE49-F238E27FC236}">
                <a16:creationId xmlns:a16="http://schemas.microsoft.com/office/drawing/2014/main" id="{616FFD75-3BFC-5043-084D-26A445947B2B}"/>
              </a:ext>
            </a:extLst>
          </p:cNvPr>
          <p:cNvSpPr/>
          <p:nvPr/>
        </p:nvSpPr>
        <p:spPr>
          <a:xfrm>
            <a:off x="2539890" y="3430034"/>
            <a:ext cx="378042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ight Arrow 3">
            <a:extLst>
              <a:ext uri="{FF2B5EF4-FFF2-40B4-BE49-F238E27FC236}">
                <a16:creationId xmlns:a16="http://schemas.microsoft.com/office/drawing/2014/main" id="{38A7EABF-6880-8BAE-D549-CC2102305FA6}"/>
              </a:ext>
            </a:extLst>
          </p:cNvPr>
          <p:cNvSpPr/>
          <p:nvPr/>
        </p:nvSpPr>
        <p:spPr>
          <a:xfrm>
            <a:off x="3027179" y="4286340"/>
            <a:ext cx="378042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654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/>
              <a:t>Which is the odd one out?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8" y="1113589"/>
            <a:ext cx="6156684" cy="18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93658" y="3219823"/>
            <a:ext cx="62106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GB" sz="2400">
                <a:solidFill>
                  <a:prstClr val="black"/>
                </a:solidFill>
                <a:latin typeface="Calibri"/>
              </a:rPr>
              <a:t>        </a:t>
            </a:r>
            <a:r>
              <a:rPr lang="en-GB" sz="2400" b="1">
                <a:solidFill>
                  <a:srgbClr val="FF0000"/>
                </a:solidFill>
                <a:latin typeface="Calibri"/>
              </a:rPr>
              <a:t>pH 2 </a:t>
            </a:r>
            <a:r>
              <a:rPr lang="en-GB" sz="2400">
                <a:solidFill>
                  <a:prstClr val="black"/>
                </a:solidFill>
                <a:latin typeface="Calibri"/>
              </a:rPr>
              <a:t>           </a:t>
            </a:r>
            <a:r>
              <a:rPr lang="en-GB" sz="2400" b="1">
                <a:solidFill>
                  <a:srgbClr val="FFC000"/>
                </a:solidFill>
                <a:latin typeface="Calibri"/>
              </a:rPr>
              <a:t>pH5</a:t>
            </a:r>
            <a:r>
              <a:rPr lang="en-GB" sz="2400">
                <a:solidFill>
                  <a:srgbClr val="FFC000"/>
                </a:solidFill>
                <a:latin typeface="Calibri"/>
              </a:rPr>
              <a:t> </a:t>
            </a:r>
            <a:r>
              <a:rPr lang="en-GB" sz="2400">
                <a:solidFill>
                  <a:prstClr val="black"/>
                </a:solidFill>
                <a:latin typeface="Calibri"/>
              </a:rPr>
              <a:t>    </a:t>
            </a:r>
            <a:r>
              <a:rPr lang="en-GB" sz="2400" b="1">
                <a:solidFill>
                  <a:srgbClr val="66FF33"/>
                </a:solidFill>
                <a:latin typeface="Calibri"/>
              </a:rPr>
              <a:t>pH7                              </a:t>
            </a:r>
            <a:r>
              <a:rPr lang="en-GB" sz="2400" b="1">
                <a:solidFill>
                  <a:srgbClr val="7030A0"/>
                </a:solidFill>
                <a:latin typeface="Calibri"/>
              </a:rPr>
              <a:t>pH8</a:t>
            </a:r>
          </a:p>
        </p:txBody>
      </p:sp>
    </p:spTree>
    <p:extLst>
      <p:ext uri="{BB962C8B-B14F-4D97-AF65-F5344CB8AC3E}">
        <p14:creationId xmlns:p14="http://schemas.microsoft.com/office/powerpoint/2010/main" val="398438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0000"/>
          </a:bodyPr>
          <a:lstStyle/>
          <a:p>
            <a:r>
              <a:rPr lang="en-GB"/>
              <a:t>Which letter represents pH 4?</a:t>
            </a:r>
            <a:br>
              <a:rPr lang="en-GB"/>
            </a:br>
            <a:r>
              <a:rPr lang="en-GB" b="1">
                <a:solidFill>
                  <a:srgbClr val="FF0000"/>
                </a:solidFill>
              </a:rPr>
              <a:t>A</a:t>
            </a:r>
            <a:r>
              <a:rPr lang="en-GB"/>
              <a:t>     </a:t>
            </a:r>
            <a:r>
              <a:rPr lang="en-GB" b="1">
                <a:solidFill>
                  <a:srgbClr val="FFC000"/>
                </a:solidFill>
              </a:rPr>
              <a:t>B</a:t>
            </a:r>
            <a:r>
              <a:rPr lang="en-GB"/>
              <a:t>       </a:t>
            </a:r>
            <a:r>
              <a:rPr lang="en-GB" b="1">
                <a:solidFill>
                  <a:srgbClr val="92D050"/>
                </a:solidFill>
              </a:rPr>
              <a:t>C</a:t>
            </a:r>
            <a:r>
              <a:rPr lang="en-GB"/>
              <a:t>        </a:t>
            </a:r>
            <a:r>
              <a:rPr lang="en-GB" b="1">
                <a:solidFill>
                  <a:srgbClr val="7030A0"/>
                </a:solidFill>
              </a:rPr>
              <a:t>D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8" y="2355726"/>
            <a:ext cx="6172200" cy="193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 rot="7278538">
            <a:off x="1461940" y="1803884"/>
            <a:ext cx="1769128" cy="293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ight Arrow 4"/>
          <p:cNvSpPr/>
          <p:nvPr/>
        </p:nvSpPr>
        <p:spPr>
          <a:xfrm rot="3050074">
            <a:off x="5899830" y="1757187"/>
            <a:ext cx="1861952" cy="24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ight Arrow 7"/>
          <p:cNvSpPr/>
          <p:nvPr/>
        </p:nvSpPr>
        <p:spPr>
          <a:xfrm rot="5956911">
            <a:off x="4000443" y="1831737"/>
            <a:ext cx="1505175" cy="315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ight Arrow 8"/>
          <p:cNvSpPr/>
          <p:nvPr/>
        </p:nvSpPr>
        <p:spPr>
          <a:xfrm rot="6838515">
            <a:off x="2605988" y="1782292"/>
            <a:ext cx="1655733" cy="312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759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What does “emissions”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b="1">
                <a:solidFill>
                  <a:srgbClr val="FFC000"/>
                </a:solidFill>
              </a:rPr>
              <a:t>To let gases in.</a:t>
            </a:r>
          </a:p>
          <a:p>
            <a:r>
              <a:rPr lang="en-GB" b="1">
                <a:solidFill>
                  <a:srgbClr val="00B0F0"/>
                </a:solidFill>
              </a:rPr>
              <a:t>waste gases as a result of combustion.</a:t>
            </a:r>
          </a:p>
          <a:p>
            <a:r>
              <a:rPr lang="en-GB" b="1">
                <a:solidFill>
                  <a:srgbClr val="66FF33"/>
                </a:solidFill>
              </a:rPr>
              <a:t>Waste fuel.</a:t>
            </a:r>
          </a:p>
          <a:p>
            <a:r>
              <a:rPr lang="en-GB" b="1">
                <a:solidFill>
                  <a:srgbClr val="FF0000"/>
                </a:solidFill>
              </a:rPr>
              <a:t>Greenhouse gases.</a:t>
            </a:r>
          </a:p>
        </p:txBody>
      </p:sp>
    </p:spTree>
    <p:extLst>
      <p:ext uri="{BB962C8B-B14F-4D97-AF65-F5344CB8AC3E}">
        <p14:creationId xmlns:p14="http://schemas.microsoft.com/office/powerpoint/2010/main" val="426424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What does “emissions”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b="1">
                <a:solidFill>
                  <a:srgbClr val="FFC000"/>
                </a:solidFill>
              </a:rPr>
              <a:t>To let gases in.</a:t>
            </a:r>
          </a:p>
          <a:p>
            <a:r>
              <a:rPr lang="en-GB" b="1">
                <a:solidFill>
                  <a:srgbClr val="00B0F0"/>
                </a:solidFill>
              </a:rPr>
              <a:t>waste gases as a result of combustion. </a:t>
            </a:r>
            <a:r>
              <a:rPr lang="en-AU" sz="3200" b="1">
                <a:solidFill>
                  <a:srgbClr val="92D050"/>
                </a:solidFill>
              </a:rPr>
              <a:t>✓</a:t>
            </a:r>
            <a:endParaRPr lang="en-GB" b="1">
              <a:solidFill>
                <a:srgbClr val="00B0F0"/>
              </a:solidFill>
            </a:endParaRPr>
          </a:p>
          <a:p>
            <a:r>
              <a:rPr lang="en-GB" b="1">
                <a:solidFill>
                  <a:srgbClr val="66FF33"/>
                </a:solidFill>
              </a:rPr>
              <a:t>Waste fuel.</a:t>
            </a:r>
          </a:p>
          <a:p>
            <a:r>
              <a:rPr lang="en-GB" b="1">
                <a:solidFill>
                  <a:srgbClr val="FF0000"/>
                </a:solidFill>
              </a:rPr>
              <a:t>Greenhouse gases.</a:t>
            </a:r>
          </a:p>
        </p:txBody>
      </p:sp>
    </p:spTree>
    <p:extLst>
      <p:ext uri="{BB962C8B-B14F-4D97-AF65-F5344CB8AC3E}">
        <p14:creationId xmlns:p14="http://schemas.microsoft.com/office/powerpoint/2010/main" val="143073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62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“Acid” Rain is… Normal?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296563"/>
            <a:ext cx="8520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Rain water </a:t>
            </a:r>
            <a:r>
              <a:rPr lang="en" b="1">
                <a:highlight>
                  <a:srgbClr val="D9EAD3"/>
                </a:highlight>
              </a:rPr>
              <a:t>is naturally acidic</a:t>
            </a:r>
            <a:r>
              <a:rPr lang="en"/>
              <a:t> with a pH of around 5.6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When surface water evaporates into the</a:t>
            </a:r>
            <a:br>
              <a:rPr lang="en"/>
            </a:br>
            <a:r>
              <a:rPr lang="en"/>
              <a:t>atmosphere (water cycle!)</a:t>
            </a:r>
            <a:br>
              <a:rPr lang="en"/>
            </a:br>
            <a:r>
              <a:rPr lang="en"/>
              <a:t>the </a:t>
            </a:r>
            <a:r>
              <a:rPr lang="en" b="1">
                <a:highlight>
                  <a:srgbClr val="EAD1DC"/>
                </a:highlight>
              </a:rPr>
              <a:t>water reacts with </a:t>
            </a:r>
            <a:br>
              <a:rPr lang="en" b="1">
                <a:highlight>
                  <a:srgbClr val="EAD1DC"/>
                </a:highlight>
              </a:rPr>
            </a:br>
            <a:r>
              <a:rPr lang="en" b="1">
                <a:highlight>
                  <a:srgbClr val="EAD1DC"/>
                </a:highlight>
              </a:rPr>
              <a:t>carbon dioxide in the air</a:t>
            </a:r>
            <a:br>
              <a:rPr lang="en" b="1">
                <a:highlight>
                  <a:srgbClr val="EAD1DC"/>
                </a:highlight>
              </a:rPr>
            </a:br>
            <a:r>
              <a:rPr lang="en" b="1">
                <a:highlight>
                  <a:srgbClr val="EAD1DC"/>
                </a:highlight>
              </a:rPr>
              <a:t>to form carbonic acid</a:t>
            </a:r>
            <a:r>
              <a:rPr lang="en"/>
              <a:t>  </a:t>
            </a:r>
            <a:br>
              <a:rPr lang="en"/>
            </a:b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91440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State</a:t>
            </a:r>
            <a:r>
              <a:rPr lang="en"/>
              <a:t> the meaning of acid deposition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350" y="1656561"/>
            <a:ext cx="4449950" cy="247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322200" y="3810375"/>
            <a:ext cx="47082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➔"/>
            </a:pPr>
            <a:r>
              <a:rPr lang="en" sz="1800" b="1">
                <a:solidFill>
                  <a:schemeClr val="dk1"/>
                </a:solidFill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Carbonic acid isn’t a very strong acid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so this isn’t very dangerous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276822" y="2888417"/>
            <a:ext cx="4366878" cy="116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Water + carbon dioxide → carbonic acid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Office PowerPoint</Application>
  <PresentationFormat>On-screen Show (16:9)</PresentationFormat>
  <Paragraphs>131</Paragraphs>
  <Slides>26</Slides>
  <Notes>8</Notes>
  <HiddenSlides>0</HiddenSlides>
  <MMClips>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Simple Light</vt:lpstr>
      <vt:lpstr>Office Theme</vt:lpstr>
      <vt:lpstr>6. Acid rain</vt:lpstr>
      <vt:lpstr>PowerPoint Presentation</vt:lpstr>
      <vt:lpstr>Which is incorrect?</vt:lpstr>
      <vt:lpstr>Why?</vt:lpstr>
      <vt:lpstr>Which is the odd one out?</vt:lpstr>
      <vt:lpstr>Which letter represents pH 4? A     B       C        D</vt:lpstr>
      <vt:lpstr>What does “emissions” mean?</vt:lpstr>
      <vt:lpstr>What does “emissions” mean?</vt:lpstr>
      <vt:lpstr>“Acid” Rain is… Normal?</vt:lpstr>
      <vt:lpstr>Acid Deposition</vt:lpstr>
      <vt:lpstr>Sulfur dioxide, SO2</vt:lpstr>
      <vt:lpstr>Nitrogen oxides, NO &amp; NO2</vt:lpstr>
      <vt:lpstr>Reflect on the cause and effect of acid deposition by the actions of humans</vt:lpstr>
      <vt:lpstr>Effects of Acid Deposition</vt:lpstr>
      <vt:lpstr>PowerPoint Presentation</vt:lpstr>
      <vt:lpstr>PowerPoint Presentation</vt:lpstr>
      <vt:lpstr>True or False?</vt:lpstr>
      <vt:lpstr>True or False?</vt:lpstr>
      <vt:lpstr>PowerPoint Presentation</vt:lpstr>
      <vt:lpstr>PowerPoint Presentation</vt:lpstr>
      <vt:lpstr>ACID RAIN</vt:lpstr>
      <vt:lpstr>EQUATIONS</vt:lpstr>
      <vt:lpstr>PowerPoint Presentation</vt:lpstr>
      <vt:lpstr>EFFECTS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</dc:title>
  <dc:creator>HART Cameron</dc:creator>
  <cp:lastModifiedBy>HART Cameron [Manjimup Senior High School]</cp:lastModifiedBy>
  <cp:revision>158</cp:revision>
  <dcterms:modified xsi:type="dcterms:W3CDTF">2024-06-20T03:40:20Z</dcterms:modified>
</cp:coreProperties>
</file>